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8" r:id="rId4"/>
    <p:sldId id="259" r:id="rId5"/>
    <p:sldId id="260" r:id="rId6"/>
    <p:sldId id="302" r:id="rId7"/>
    <p:sldId id="261" r:id="rId8"/>
    <p:sldId id="303" r:id="rId9"/>
    <p:sldId id="304" r:id="rId10"/>
    <p:sldId id="305" r:id="rId11"/>
    <p:sldId id="262" r:id="rId12"/>
    <p:sldId id="263" r:id="rId13"/>
    <p:sldId id="264" r:id="rId14"/>
    <p:sldId id="265" r:id="rId15"/>
    <p:sldId id="266" r:id="rId16"/>
    <p:sldId id="267" r:id="rId17"/>
    <p:sldId id="306" r:id="rId18"/>
    <p:sldId id="268" r:id="rId19"/>
    <p:sldId id="269" r:id="rId20"/>
    <p:sldId id="270" r:id="rId21"/>
    <p:sldId id="271" r:id="rId22"/>
    <p:sldId id="272" r:id="rId23"/>
    <p:sldId id="274" r:id="rId24"/>
    <p:sldId id="275" r:id="rId25"/>
    <p:sldId id="276" r:id="rId26"/>
    <p:sldId id="277" r:id="rId27"/>
    <p:sldId id="278" r:id="rId28"/>
    <p:sldId id="279" r:id="rId29"/>
    <p:sldId id="323" r:id="rId30"/>
    <p:sldId id="324" r:id="rId31"/>
    <p:sldId id="280" r:id="rId32"/>
    <p:sldId id="325" r:id="rId33"/>
    <p:sldId id="326" r:id="rId34"/>
    <p:sldId id="273" r:id="rId35"/>
    <p:sldId id="307" r:id="rId36"/>
    <p:sldId id="282" r:id="rId37"/>
    <p:sldId id="283" r:id="rId38"/>
    <p:sldId id="327" r:id="rId39"/>
    <p:sldId id="288" r:id="rId40"/>
    <p:sldId id="322" r:id="rId41"/>
    <p:sldId id="289" r:id="rId42"/>
    <p:sldId id="284" r:id="rId43"/>
    <p:sldId id="328" r:id="rId44"/>
    <p:sldId id="285" r:id="rId45"/>
    <p:sldId id="286" r:id="rId46"/>
    <p:sldId id="287" r:id="rId47"/>
    <p:sldId id="290" r:id="rId48"/>
    <p:sldId id="308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320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09" r:id="rId67"/>
    <p:sldId id="311" r:id="rId68"/>
    <p:sldId id="312" r:id="rId69"/>
    <p:sldId id="313" r:id="rId70"/>
    <p:sldId id="317" r:id="rId71"/>
    <p:sldId id="314" r:id="rId72"/>
    <p:sldId id="315" r:id="rId73"/>
    <p:sldId id="316" r:id="rId74"/>
    <p:sldId id="318" r:id="rId75"/>
    <p:sldId id="319" r:id="rId76"/>
    <p:sldId id="321" r:id="rId77"/>
    <p:sldId id="310" r:id="rId78"/>
    <p:sldId id="299" r:id="rId79"/>
    <p:sldId id="300" r:id="rId80"/>
    <p:sldId id="301" r:id="rId81"/>
  </p:sldIdLst>
  <p:sldSz cx="13004800" cy="9753600"/>
  <p:notesSz cx="6858000" cy="9144000"/>
  <p:defaultTextStyle>
    <a:lvl1pPr algn="ctr" defTabSz="584200">
      <a:defRPr sz="4200">
        <a:latin typeface="+mn-lt"/>
        <a:ea typeface="+mn-ea"/>
        <a:cs typeface="+mn-cs"/>
        <a:sym typeface="Gill Sans"/>
      </a:defRPr>
    </a:lvl1pPr>
    <a:lvl2pPr indent="342900" algn="ctr" defTabSz="584200">
      <a:defRPr sz="4200">
        <a:latin typeface="+mn-lt"/>
        <a:ea typeface="+mn-ea"/>
        <a:cs typeface="+mn-cs"/>
        <a:sym typeface="Gill Sans"/>
      </a:defRPr>
    </a:lvl2pPr>
    <a:lvl3pPr indent="685800" algn="ctr" defTabSz="584200">
      <a:defRPr sz="4200"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152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421857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8862424E-C109-F440-84A3-689A668A7AFE}" type="datetimeFigureOut">
              <a:rPr lang="de-DE" smtClean="0"/>
              <a:t>28/05/14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38E63D72-CB14-E84A-A386-27EEDDEA68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544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8862424E-C109-F440-84A3-689A668A7AFE}" type="datetimeFigureOut">
              <a:rPr lang="de-DE" smtClean="0"/>
              <a:t>28/05/14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38E63D72-CB14-E84A-A386-27EEDDEA68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22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sur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xmlns:p14="http://schemas.microsoft.com/office/powerpoint/2010/main" spd="med"/>
  <p:txStyles>
    <p:titleStyle>
      <a:lvl1pPr algn="ctr" defTabSz="584200">
        <a:defRPr sz="8400">
          <a:latin typeface="+mn-lt"/>
          <a:ea typeface="+mn-ea"/>
          <a:cs typeface="+mn-cs"/>
          <a:sym typeface="Gill Sans"/>
        </a:defRPr>
      </a:lvl1pPr>
      <a:lvl2pPr indent="228600" algn="ctr" defTabSz="584200">
        <a:defRPr sz="8400">
          <a:latin typeface="+mn-lt"/>
          <a:ea typeface="+mn-ea"/>
          <a:cs typeface="+mn-cs"/>
          <a:sym typeface="Gill Sans"/>
        </a:defRPr>
      </a:lvl2pPr>
      <a:lvl3pPr indent="457200" algn="ctr" defTabSz="584200">
        <a:defRPr sz="8400">
          <a:latin typeface="+mn-lt"/>
          <a:ea typeface="+mn-ea"/>
          <a:cs typeface="+mn-cs"/>
          <a:sym typeface="Gill Sans"/>
        </a:defRPr>
      </a:lvl3pPr>
      <a:lvl4pPr indent="685800" algn="ctr" defTabSz="584200">
        <a:defRPr sz="8400">
          <a:latin typeface="+mn-lt"/>
          <a:ea typeface="+mn-ea"/>
          <a:cs typeface="+mn-cs"/>
          <a:sym typeface="Gill Sans"/>
        </a:defRPr>
      </a:lvl4pPr>
      <a:lvl5pPr indent="914400" algn="ctr" defTabSz="584200">
        <a:defRPr sz="8400">
          <a:latin typeface="+mn-lt"/>
          <a:ea typeface="+mn-ea"/>
          <a:cs typeface="+mn-cs"/>
          <a:sym typeface="Gill Sans"/>
        </a:defRPr>
      </a:lvl5pPr>
      <a:lvl6pPr indent="1143000" algn="ctr" defTabSz="584200">
        <a:defRPr sz="8400">
          <a:latin typeface="+mn-lt"/>
          <a:ea typeface="+mn-ea"/>
          <a:cs typeface="+mn-cs"/>
          <a:sym typeface="Gill Sans"/>
        </a:defRPr>
      </a:lvl6pPr>
      <a:lvl7pPr indent="1371600" algn="ctr" defTabSz="584200">
        <a:defRPr sz="8400">
          <a:latin typeface="+mn-lt"/>
          <a:ea typeface="+mn-ea"/>
          <a:cs typeface="+mn-cs"/>
          <a:sym typeface="Gill Sans"/>
        </a:defRPr>
      </a:lvl7pPr>
      <a:lvl8pPr indent="1600200" algn="ctr" defTabSz="584200">
        <a:defRPr sz="8400">
          <a:latin typeface="+mn-lt"/>
          <a:ea typeface="+mn-ea"/>
          <a:cs typeface="+mn-cs"/>
          <a:sym typeface="Gill Sans"/>
        </a:defRPr>
      </a:lvl8pPr>
      <a:lvl9pPr indent="1828800" algn="ctr" defTabSz="584200">
        <a:defRPr sz="84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ettercrypto.org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dl.acm.org/citation.cfm?id=945516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hyperlink" Target="https://www.gnupg.org/gph/en/manual/x135.html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aron@XXX.org" TargetMode="External"/><Relationship Id="rId3" Type="http://schemas.openxmlformats.org/officeDocument/2006/relationships/hyperlink" Target="mailto:david@autopsit.or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28476" y="-43451"/>
            <a:ext cx="17861752" cy="9840502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BetterCrypto</a:t>
            </a:r>
            <a:endParaRPr lang="en-US" dirty="0"/>
          </a:p>
        </p:txBody>
      </p:sp>
      <p:pic>
        <p:nvPicPr>
          <p:cNvPr id="5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1250" y="3029577"/>
            <a:ext cx="4180960" cy="33199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4616177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Why?</a:t>
            </a:r>
            <a:endParaRPr sz="8400" dirty="0"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Crypto is cryptic</a:t>
            </a:r>
          </a:p>
          <a:p>
            <a:pPr lvl="0">
              <a:defRPr sz="1800"/>
            </a:pPr>
            <a:r>
              <a:rPr sz="4200"/>
              <a:t>A lot of difficult concepts</a:t>
            </a:r>
          </a:p>
          <a:p>
            <a:pPr lvl="0">
              <a:defRPr sz="1800"/>
            </a:pPr>
            <a:r>
              <a:rPr sz="4200"/>
              <a:t>A lot of algorithms</a:t>
            </a:r>
          </a:p>
          <a:p>
            <a:pPr lvl="0">
              <a:defRPr sz="1800"/>
            </a:pPr>
            <a:r>
              <a:rPr sz="4200"/>
              <a:t>A lot of parameters</a:t>
            </a:r>
          </a:p>
          <a:p>
            <a:pPr lvl="0">
              <a:defRPr sz="1800"/>
            </a:pPr>
            <a:r>
              <a:rPr sz="4200"/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The Idea</a:t>
            </a:r>
            <a:endParaRPr sz="8400" dirty="0"/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Really difficult for systems administrators</a:t>
            </a:r>
          </a:p>
          <a:p>
            <a:pPr lvl="1">
              <a:defRPr sz="1800"/>
            </a:pPr>
            <a:r>
              <a:rPr sz="4200"/>
              <a:t>A “cookbook” can help!</a:t>
            </a:r>
          </a:p>
          <a:p>
            <a:pPr lvl="2">
              <a:defRPr sz="1800"/>
            </a:pPr>
            <a:r>
              <a:rPr sz="4200"/>
              <a:t>That’s BetterCrypo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That’s not…</a:t>
            </a:r>
            <a:endParaRPr sz="8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 crypto course</a:t>
            </a:r>
          </a:p>
          <a:p>
            <a:pPr lvl="0">
              <a:defRPr sz="1800"/>
            </a:pPr>
            <a:r>
              <a:rPr sz="4200"/>
              <a:t>A static document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In short</a:t>
            </a:r>
            <a:endParaRPr sz="8400" dirty="0"/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Community effort to produce best practices</a:t>
            </a:r>
          </a:p>
          <a:p>
            <a:pPr lvl="0">
              <a:defRPr sz="1800"/>
            </a:pPr>
            <a:r>
              <a:rPr sz="4200"/>
              <a:t>Continuous effort</a:t>
            </a:r>
          </a:p>
          <a:p>
            <a:pPr lvl="0">
              <a:defRPr sz="1800"/>
            </a:pPr>
            <a:r>
              <a:rPr sz="4200"/>
              <a:t>Mixed expertises</a:t>
            </a:r>
          </a:p>
          <a:p>
            <a:pPr lvl="0">
              <a:defRPr sz="1800"/>
            </a:pPr>
            <a:r>
              <a:rPr sz="4200"/>
              <a:t>Open to comments / suggestions / improvements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2 parts</a:t>
            </a:r>
            <a:endParaRPr sz="8400" dirty="0"/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First part = configurations</a:t>
            </a:r>
          </a:p>
          <a:p>
            <a:pPr lvl="1">
              <a:defRPr sz="1800"/>
            </a:pPr>
            <a:r>
              <a:rPr sz="4200"/>
              <a:t>The most important part</a:t>
            </a:r>
          </a:p>
          <a:p>
            <a:pPr lvl="1">
              <a:defRPr sz="1800"/>
            </a:pPr>
            <a:r>
              <a:rPr sz="4200"/>
              <a:t>Cover as many tools as possible</a:t>
            </a:r>
          </a:p>
          <a:p>
            <a:pPr lvl="0">
              <a:defRPr sz="1800"/>
            </a:pPr>
            <a:r>
              <a:rPr sz="4200"/>
              <a:t>Second part = theory</a:t>
            </a:r>
          </a:p>
          <a:p>
            <a:pPr lvl="1">
              <a:defRPr sz="1800"/>
            </a:pPr>
            <a:r>
              <a:rPr sz="4200"/>
              <a:t>Explain and justify choose we made</a:t>
            </a:r>
          </a:p>
          <a:p>
            <a:pPr lvl="2">
              <a:defRPr sz="1800"/>
            </a:pPr>
            <a:r>
              <a:rPr sz="4200"/>
              <a:t>Transparency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How to use?</a:t>
            </a:r>
          </a:p>
        </p:txBody>
      </p:sp>
      <p:pic>
        <p:nvPicPr>
          <p:cNvPr id="7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3337" y="2507520"/>
            <a:ext cx="10358126" cy="6852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 in a nutshell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64" y="1721431"/>
            <a:ext cx="8257719" cy="505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33600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Goals</a:t>
            </a:r>
            <a:endParaRPr sz="8400" dirty="0"/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2 types of goals:</a:t>
            </a:r>
          </a:p>
          <a:p>
            <a:pPr lvl="1">
              <a:defRPr sz="1800"/>
            </a:pPr>
            <a:r>
              <a:rPr sz="4200"/>
              <a:t>protect the contact of the message</a:t>
            </a:r>
          </a:p>
          <a:p>
            <a:pPr lvl="1">
              <a:defRPr sz="1800"/>
            </a:pPr>
            <a:r>
              <a:rPr sz="4200"/>
              <a:t>identify the author</a:t>
            </a:r>
          </a:p>
          <a:p>
            <a:pPr lvl="0">
              <a:defRPr sz="1800"/>
            </a:pPr>
            <a:r>
              <a:rPr sz="4200"/>
              <a:t>Can be combined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Symetric Ciphering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The key is shared</a:t>
            </a:r>
          </a:p>
        </p:txBody>
      </p:sp>
      <p:pic>
        <p:nvPicPr>
          <p:cNvPr id="8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9479" y="4173735"/>
            <a:ext cx="8025842" cy="5012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9402" y="2440377"/>
            <a:ext cx="10765996" cy="4872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Asymetric Ciphering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77576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Public key is published</a:t>
            </a:r>
          </a:p>
          <a:p>
            <a:pPr lvl="0">
              <a:defRPr sz="1800"/>
            </a:pPr>
            <a:r>
              <a:rPr sz="4200"/>
              <a:t>Private key HAS to be secured</a:t>
            </a:r>
          </a:p>
        </p:txBody>
      </p:sp>
      <p:pic>
        <p:nvPicPr>
          <p:cNvPr id="8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3437" y="4620567"/>
            <a:ext cx="7777926" cy="4987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Signing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00766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Author identity is proved</a:t>
            </a:r>
          </a:p>
        </p:txBody>
      </p:sp>
      <p:pic>
        <p:nvPicPr>
          <p:cNvPr id="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0136" y="3763565"/>
            <a:ext cx="9015128" cy="5997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The asymmetric magic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1270000" y="2383681"/>
            <a:ext cx="10464800" cy="648483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RSA “formula” </a:t>
            </a:r>
            <a:r>
              <a:rPr sz="4200" dirty="0" smtClean="0"/>
              <a:t>:</a:t>
            </a:r>
            <a:r>
              <a:rPr lang="nl-BE" sz="4200" dirty="0" smtClean="0"/>
              <a:t> </a:t>
            </a:r>
            <a:endParaRPr sz="4200" dirty="0"/>
          </a:p>
          <a:p>
            <a:pPr lvl="2">
              <a:defRPr sz="1800"/>
            </a:pPr>
            <a:r>
              <a:rPr sz="4200" dirty="0"/>
              <a:t>with</a:t>
            </a:r>
          </a:p>
          <a:p>
            <a:pPr lvl="3">
              <a:defRPr sz="1800"/>
            </a:pPr>
            <a:r>
              <a:rPr sz="4200" dirty="0"/>
              <a:t>c which is the ciphertext</a:t>
            </a:r>
          </a:p>
          <a:p>
            <a:pPr lvl="3">
              <a:defRPr sz="1800"/>
            </a:pPr>
            <a:r>
              <a:rPr sz="4200" dirty="0"/>
              <a:t>m is the cleartext message</a:t>
            </a:r>
          </a:p>
          <a:p>
            <a:pPr lvl="3">
              <a:defRPr sz="1800"/>
            </a:pPr>
            <a:r>
              <a:rPr sz="4200" dirty="0"/>
              <a:t>e and n are the public key</a:t>
            </a:r>
          </a:p>
          <a:p>
            <a:pPr lvl="1">
              <a:defRPr sz="1800"/>
            </a:pPr>
            <a:r>
              <a:rPr sz="4200" dirty="0"/>
              <a:t>Uncipher with </a:t>
            </a:r>
            <a:endParaRPr sz="4200" dirty="0" smtClean="0"/>
          </a:p>
          <a:p>
            <a:pPr lvl="3">
              <a:defRPr sz="1800"/>
            </a:pPr>
            <a:r>
              <a:rPr sz="4200" dirty="0" smtClean="0"/>
              <a:t>d being the private key</a:t>
            </a:r>
            <a:endParaRPr sz="42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014008"/>
              </p:ext>
            </p:extLst>
          </p:nvPr>
        </p:nvGraphicFramePr>
        <p:xfrm>
          <a:off x="5877281" y="2245437"/>
          <a:ext cx="4458677" cy="1084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4" name="Equation" r:id="rId3" imgW="939800" imgH="228600" progId="Equation.3">
                  <p:embed/>
                </p:oleObj>
              </mc:Choice>
              <mc:Fallback>
                <p:oleObj name="Equation" r:id="rId3" imgW="939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77281" y="2245437"/>
                        <a:ext cx="4458677" cy="1084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014502"/>
              </p:ext>
            </p:extLst>
          </p:nvPr>
        </p:nvGraphicFramePr>
        <p:xfrm>
          <a:off x="6088306" y="6970088"/>
          <a:ext cx="4519613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" name="Equation" r:id="rId5" imgW="952500" imgH="228600" progId="Equation.3">
                  <p:embed/>
                </p:oleObj>
              </mc:Choice>
              <mc:Fallback>
                <p:oleObj name="Equation" r:id="rId5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88306" y="6970088"/>
                        <a:ext cx="4519613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Diffie-Helleman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How to share a secret key?</a:t>
            </a:r>
          </a:p>
        </p:txBody>
      </p:sp>
      <p:pic>
        <p:nvPicPr>
          <p:cNvPr id="10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7514" y="3430805"/>
            <a:ext cx="7489772" cy="6141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Ephemeral</a:t>
            </a:r>
            <a:br>
              <a:rPr sz="8400"/>
            </a:br>
            <a:r>
              <a:rPr sz="8400"/>
              <a:t>Diffie-Helleman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1270000" y="3390900"/>
            <a:ext cx="10464800" cy="5685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Regular mode</a:t>
            </a:r>
          </a:p>
          <a:p>
            <a:pPr lvl="1">
              <a:defRPr sz="1800"/>
            </a:pPr>
            <a:r>
              <a:rPr sz="4200"/>
              <a:t>Public and private keys are kept</a:t>
            </a:r>
          </a:p>
          <a:p>
            <a:pPr lvl="0">
              <a:defRPr sz="1800"/>
            </a:pPr>
            <a:r>
              <a:rPr sz="4200"/>
              <a:t>Ephemeral mode</a:t>
            </a:r>
          </a:p>
          <a:p>
            <a:pPr lvl="1">
              <a:defRPr sz="1800"/>
            </a:pPr>
            <a:r>
              <a:rPr sz="4200"/>
              <a:t>New keys are generated each time</a:t>
            </a:r>
          </a:p>
          <a:p>
            <a:pPr lvl="2">
              <a:defRPr sz="1800"/>
            </a:pPr>
            <a:r>
              <a:rPr sz="4200"/>
              <a:t>By one of the parties at least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Hashing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xfrm>
            <a:off x="1270000" y="2463800"/>
            <a:ext cx="10464800" cy="376173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Take long piece of data and produce a probably unique signature</a:t>
            </a:r>
          </a:p>
          <a:p>
            <a:pPr lvl="0">
              <a:defRPr sz="1800"/>
            </a:pPr>
            <a:r>
              <a:rPr sz="4200"/>
              <a:t>Probability of collision for SHA1:</a:t>
            </a:r>
          </a:p>
          <a:p>
            <a:pPr lvl="1">
              <a:defRPr sz="1800"/>
            </a:pPr>
            <a:r>
              <a:rPr sz="4200"/>
              <a:t>1 over 1461501637330902918203684832716283019655932542976</a:t>
            </a:r>
          </a:p>
        </p:txBody>
      </p:sp>
      <p:pic>
        <p:nvPicPr>
          <p:cNvPr id="10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061" y="6489196"/>
            <a:ext cx="12448375" cy="3146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ECC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Elliptic curve cryptography (ECC)</a:t>
            </a:r>
          </a:p>
          <a:p>
            <a:pPr lvl="0">
              <a:defRPr sz="1800"/>
            </a:pPr>
            <a:r>
              <a:rPr sz="4200"/>
              <a:t>Finding the discrete logarithm of a random elliptic curve element </a:t>
            </a:r>
          </a:p>
          <a:p>
            <a:pPr lvl="1">
              <a:defRPr sz="1800"/>
            </a:pPr>
            <a:r>
              <a:rPr sz="4200"/>
              <a:t>Only knowing a base point </a:t>
            </a:r>
          </a:p>
          <a:p>
            <a:pPr lvl="1">
              <a:defRPr sz="1800"/>
            </a:pPr>
            <a:r>
              <a:rPr sz="4200"/>
              <a:t>Assumed to be infeasible</a:t>
            </a:r>
          </a:p>
          <a:p>
            <a:pPr lvl="0">
              <a:defRPr sz="1800"/>
            </a:pPr>
            <a:r>
              <a:rPr sz="4200"/>
              <a:t>Reduced key length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1270000" y="50800"/>
            <a:ext cx="10464800" cy="1995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Some thoughts on ECC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422274" y="2314240"/>
            <a:ext cx="12160251" cy="7142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Currently this is under heavy debate</a:t>
            </a:r>
          </a:p>
          <a:p>
            <a:pPr lvl="0">
              <a:defRPr sz="1800"/>
            </a:pPr>
            <a:r>
              <a:rPr sz="4200" dirty="0"/>
              <a:t>Trust the Math</a:t>
            </a:r>
          </a:p>
          <a:p>
            <a:pPr lvl="0">
              <a:defRPr sz="1800"/>
            </a:pPr>
            <a:r>
              <a:rPr sz="4200" dirty="0"/>
              <a:t>“Nothing Up My Sleeve Numbers”</a:t>
            </a:r>
          </a:p>
          <a:p>
            <a:pPr lvl="0">
              <a:defRPr sz="1800"/>
            </a:pPr>
            <a:r>
              <a:rPr sz="4200" dirty="0"/>
              <a:t>eg. NIST P-256 (http://safecurves.cr.yp.to/rigid.html)</a:t>
            </a:r>
          </a:p>
          <a:p>
            <a:pPr lvl="0">
              <a:defRPr sz="1800"/>
            </a:pPr>
            <a:r>
              <a:rPr sz="4200" dirty="0"/>
              <a:t>Coefficients generated by hashing the unexplained </a:t>
            </a:r>
            <a:r>
              <a:rPr sz="3800" dirty="0">
                <a:latin typeface="Gill Sans Light"/>
                <a:ea typeface="Gill Sans Light"/>
                <a:cs typeface="Gill Sans Light"/>
                <a:sym typeface="Gill Sans Light"/>
              </a:rPr>
              <a:t>seed c49d3608 86e70493 6a6678e1 139d26b7 819f7e90</a:t>
            </a:r>
            <a:r>
              <a:rPr sz="4200" dirty="0"/>
              <a:t>.</a:t>
            </a:r>
          </a:p>
          <a:p>
            <a:pPr lvl="0">
              <a:defRPr sz="1800"/>
            </a:pPr>
            <a:r>
              <a:rPr sz="4200" dirty="0"/>
              <a:t>Might have to change settings tomorrow</a:t>
            </a:r>
          </a:p>
          <a:p>
            <a:pPr lvl="0">
              <a:defRPr sz="1800"/>
            </a:pPr>
            <a:r>
              <a:rPr sz="4200" dirty="0"/>
              <a:t>Most Applications only work with NIST-Curves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SSL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[</a:t>
            </a:r>
            <a:r>
              <a:rPr sz="4200" dirty="0" smtClean="0"/>
              <a:t>Explain</a:t>
            </a:r>
            <a:r>
              <a:rPr lang="nl-BE" sz="4200" dirty="0" smtClean="0"/>
              <a:t>]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Backup\RNS\_Docs\PKI-Workshop-BaCa\xkcd_secur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218" y="5191934"/>
            <a:ext cx="7281334" cy="445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6325" y="254000"/>
            <a:ext cx="12237891" cy="2438400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Forward </a:t>
            </a:r>
            <a:r>
              <a:rPr lang="de-DE" dirty="0"/>
              <a:t>Secrecy-Motivation: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133647"/>
            <a:ext cx="10464800" cy="3115308"/>
          </a:xfrm>
        </p:spPr>
        <p:txBody>
          <a:bodyPr>
            <a:normAutofit/>
          </a:bodyPr>
          <a:lstStyle/>
          <a:p>
            <a:pPr lvl="1"/>
            <a:r>
              <a:rPr lang="de-DE" sz="3400" dirty="0" err="1"/>
              <a:t>Three</a:t>
            </a:r>
            <a:r>
              <a:rPr lang="de-DE" sz="3400" dirty="0"/>
              <a:t> </a:t>
            </a:r>
            <a:r>
              <a:rPr lang="de-DE" sz="3400" dirty="0" err="1"/>
              <a:t>letter</a:t>
            </a:r>
            <a:r>
              <a:rPr lang="de-DE" sz="3400" dirty="0"/>
              <a:t> </a:t>
            </a:r>
            <a:r>
              <a:rPr lang="de-DE" sz="3400" dirty="0" err="1"/>
              <a:t>agency</a:t>
            </a:r>
            <a:r>
              <a:rPr lang="de-DE" sz="3400" dirty="0"/>
              <a:t> (TLA) </a:t>
            </a:r>
            <a:r>
              <a:rPr lang="de-DE" sz="3400" dirty="0" err="1"/>
              <a:t>stores</a:t>
            </a:r>
            <a:r>
              <a:rPr lang="de-DE" sz="3400" dirty="0"/>
              <a:t> all </a:t>
            </a:r>
            <a:r>
              <a:rPr lang="de-DE" sz="3400" dirty="0" err="1"/>
              <a:t>ssl</a:t>
            </a:r>
            <a:r>
              <a:rPr lang="de-DE" sz="3400" dirty="0"/>
              <a:t> </a:t>
            </a:r>
            <a:r>
              <a:rPr lang="de-DE" sz="3400" dirty="0" err="1"/>
              <a:t>traffic</a:t>
            </a:r>
            <a:endParaRPr lang="de-DE" sz="3400" dirty="0"/>
          </a:p>
          <a:p>
            <a:pPr lvl="1"/>
            <a:r>
              <a:rPr lang="de-DE" sz="3400" dirty="0" err="1"/>
              <a:t>Someday</a:t>
            </a:r>
            <a:r>
              <a:rPr lang="de-DE" sz="3400" dirty="0"/>
              <a:t> TLA </a:t>
            </a:r>
            <a:r>
              <a:rPr lang="de-DE" sz="3400" dirty="0" err="1"/>
              <a:t>gains</a:t>
            </a:r>
            <a:r>
              <a:rPr lang="de-DE" sz="3400" dirty="0"/>
              <a:t> </a:t>
            </a:r>
            <a:r>
              <a:rPr lang="de-DE" sz="3400" dirty="0" err="1"/>
              <a:t>access</a:t>
            </a:r>
            <a:r>
              <a:rPr lang="de-DE" sz="3400" dirty="0"/>
              <a:t> </a:t>
            </a:r>
            <a:r>
              <a:rPr lang="de-DE" sz="3400" dirty="0" err="1"/>
              <a:t>to</a:t>
            </a:r>
            <a:r>
              <a:rPr lang="de-DE" sz="3400" dirty="0"/>
              <a:t> </a:t>
            </a:r>
            <a:r>
              <a:rPr lang="de-DE" sz="3400" dirty="0" err="1"/>
              <a:t>ssl</a:t>
            </a:r>
            <a:r>
              <a:rPr lang="de-DE" sz="3400" dirty="0"/>
              <a:t>-private </a:t>
            </a:r>
            <a:r>
              <a:rPr lang="de-DE" sz="3400" dirty="0" err="1"/>
              <a:t>key</a:t>
            </a:r>
            <a:r>
              <a:rPr lang="de-DE" sz="3400" dirty="0"/>
              <a:t> </a:t>
            </a:r>
            <a:br>
              <a:rPr lang="de-DE" sz="3400" dirty="0"/>
            </a:br>
            <a:r>
              <a:rPr lang="de-DE" sz="3400" dirty="0"/>
              <a:t>(</a:t>
            </a:r>
            <a:r>
              <a:rPr lang="de-DE" sz="3400" dirty="0" err="1"/>
              <a:t>Brute</a:t>
            </a:r>
            <a:r>
              <a:rPr lang="de-DE" sz="3400" dirty="0"/>
              <a:t> Force, </a:t>
            </a:r>
            <a:r>
              <a:rPr lang="de-DE" sz="3400" dirty="0" err="1"/>
              <a:t>Physical</a:t>
            </a:r>
            <a:r>
              <a:rPr lang="de-DE" sz="3400" dirty="0"/>
              <a:t> Force)</a:t>
            </a:r>
          </a:p>
          <a:p>
            <a:pPr lvl="1"/>
            <a:r>
              <a:rPr lang="de-DE" sz="3400" dirty="0"/>
              <a:t>TLA </a:t>
            </a:r>
            <a:r>
              <a:rPr lang="de-DE" sz="3400" dirty="0" err="1"/>
              <a:t>can</a:t>
            </a:r>
            <a:r>
              <a:rPr lang="de-DE" sz="3400" dirty="0"/>
              <a:t> </a:t>
            </a:r>
            <a:r>
              <a:rPr lang="de-DE" sz="3400" dirty="0" err="1"/>
              <a:t>decrypt</a:t>
            </a:r>
            <a:r>
              <a:rPr lang="de-DE" sz="3400" dirty="0"/>
              <a:t> all </a:t>
            </a:r>
            <a:r>
              <a:rPr lang="de-DE" sz="3400" dirty="0" err="1"/>
              <a:t>stored</a:t>
            </a:r>
            <a:r>
              <a:rPr lang="de-DE" sz="3400" dirty="0"/>
              <a:t> </a:t>
            </a:r>
            <a:r>
              <a:rPr lang="de-DE" sz="3400" dirty="0" err="1"/>
              <a:t>traffic</a:t>
            </a:r>
            <a:endParaRPr lang="de-DE" sz="3400" dirty="0"/>
          </a:p>
        </p:txBody>
      </p:sp>
    </p:spTree>
    <p:extLst>
      <p:ext uri="{BB962C8B-B14F-4D97-AF65-F5344CB8AC3E}">
        <p14:creationId xmlns:p14="http://schemas.microsoft.com/office/powerpoint/2010/main" val="2723497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508" t="7192" r="4127" b="7862"/>
          <a:stretch/>
        </p:blipFill>
        <p:spPr>
          <a:xfrm>
            <a:off x="10895627" y="7859320"/>
            <a:ext cx="2109174" cy="1894280"/>
          </a:xfrm>
          <a:prstGeom prst="rect">
            <a:avLst/>
          </a:prstGeom>
        </p:spPr>
      </p:pic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9400"/>
              </a:lnSpc>
              <a:defRPr sz="5300"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  <a:hlinkClick r:id="rId3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 dirty="0">
                <a:solidFill>
                  <a:schemeClr val="tx1"/>
                </a:solidFill>
              </a:rPr>
              <a:t>BetterCrypto⋅org</a:t>
            </a:r>
            <a:endParaRPr sz="5300" dirty="0">
              <a:solidFill>
                <a:schemeClr val="tx1"/>
              </a:solidFill>
              <a:hlinkClick r:id="rId3"/>
            </a:endParaRP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7000"/>
              </a:lnSpc>
              <a:defRPr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3F3F3F"/>
                </a:solidFill>
              </a:rPr>
              <a:t>Applied Crypto Hardening</a:t>
            </a:r>
          </a:p>
        </p:txBody>
      </p:sp>
      <p:pic>
        <p:nvPicPr>
          <p:cNvPr id="48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6100" y="1943100"/>
            <a:ext cx="2083724" cy="17907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666041" y="7275666"/>
            <a:ext cx="2619106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David Durvaux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Aaron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Kaplan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76366" y="7583673"/>
            <a:ext cx="38568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Brussels</a:t>
            </a:r>
            <a:r>
              <a:rPr lang="en-US" sz="3200" dirty="0" smtClean="0">
                <a:solidFill>
                  <a:srgbClr val="000000"/>
                </a:solidFill>
              </a:rPr>
              <a:t>, 9</a:t>
            </a:r>
            <a:r>
              <a:rPr lang="en-US" sz="3200" baseline="30000" dirty="0" smtClean="0">
                <a:solidFill>
                  <a:srgbClr val="000000"/>
                </a:solidFill>
              </a:rPr>
              <a:t>th</a:t>
            </a:r>
            <a:r>
              <a:rPr lang="en-US" sz="3200" dirty="0" smtClean="0">
                <a:solidFill>
                  <a:srgbClr val="000000"/>
                </a:solidFill>
              </a:rPr>
              <a:t> June 2014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025" y="321085"/>
            <a:ext cx="3568700" cy="1054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53" y="8264568"/>
            <a:ext cx="2831900" cy="148903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935780" cy="2438400"/>
          </a:xfrm>
        </p:spPr>
        <p:txBody>
          <a:bodyPr/>
          <a:lstStyle/>
          <a:p>
            <a:r>
              <a:rPr lang="de-DE" dirty="0" err="1" smtClean="0"/>
              <a:t>Perfect</a:t>
            </a:r>
            <a:r>
              <a:rPr lang="de-DE" dirty="0" smtClean="0"/>
              <a:t> Forward Secrecy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966140"/>
            <a:ext cx="10464800" cy="5715000"/>
          </a:xfrm>
        </p:spPr>
        <p:txBody>
          <a:bodyPr>
            <a:noAutofit/>
          </a:bodyPr>
          <a:lstStyle/>
          <a:p>
            <a:r>
              <a:rPr lang="de-DE" sz="3200" dirty="0"/>
              <a:t>DH</a:t>
            </a:r>
            <a:r>
              <a:rPr lang="de-DE" sz="3200" dirty="0">
                <a:solidFill>
                  <a:srgbClr val="008000"/>
                </a:solidFill>
              </a:rPr>
              <a:t>E</a:t>
            </a:r>
            <a:r>
              <a:rPr lang="de-DE" sz="3200" dirty="0"/>
              <a:t>: Diffie Hellman </a:t>
            </a:r>
            <a:r>
              <a:rPr lang="de-DE" sz="3200" dirty="0" err="1">
                <a:solidFill>
                  <a:srgbClr val="008000"/>
                </a:solidFill>
              </a:rPr>
              <a:t>E</a:t>
            </a:r>
            <a:r>
              <a:rPr lang="de-DE" sz="3200" dirty="0" err="1"/>
              <a:t>phemeral</a:t>
            </a:r>
            <a:endParaRPr lang="de-DE" sz="3200" dirty="0"/>
          </a:p>
          <a:p>
            <a:r>
              <a:rPr lang="de-DE" sz="3200" dirty="0" err="1"/>
              <a:t>Ephemeral</a:t>
            </a:r>
            <a:r>
              <a:rPr lang="de-DE" sz="3200" dirty="0"/>
              <a:t>: </a:t>
            </a:r>
            <a:r>
              <a:rPr lang="de-DE" sz="3200" dirty="0" err="1"/>
              <a:t>new</a:t>
            </a:r>
            <a:r>
              <a:rPr lang="de-DE" sz="3200" dirty="0"/>
              <a:t> </a:t>
            </a:r>
            <a:r>
              <a:rPr lang="de-DE" sz="3200" dirty="0" err="1"/>
              <a:t>key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each</a:t>
            </a:r>
            <a:r>
              <a:rPr lang="de-DE" sz="3200" dirty="0"/>
              <a:t> </a:t>
            </a:r>
            <a:r>
              <a:rPr lang="de-DE" sz="3200" dirty="0" err="1"/>
              <a:t>execution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a </a:t>
            </a:r>
            <a:r>
              <a:rPr lang="de-DE" sz="3200" dirty="0" err="1"/>
              <a:t>key</a:t>
            </a:r>
            <a:r>
              <a:rPr lang="de-DE" sz="3200" dirty="0"/>
              <a:t> </a:t>
            </a:r>
            <a:r>
              <a:rPr lang="de-DE" sz="3200" dirty="0" err="1"/>
              <a:t>exchange</a:t>
            </a:r>
            <a:r>
              <a:rPr lang="de-DE" sz="3200" dirty="0"/>
              <a:t> </a:t>
            </a:r>
            <a:r>
              <a:rPr lang="de-DE" sz="3200" dirty="0" err="1" smtClean="0"/>
              <a:t>process</a:t>
            </a:r>
            <a:endParaRPr lang="de-DE" sz="3200" dirty="0" smtClean="0"/>
          </a:p>
          <a:p>
            <a:r>
              <a:rPr lang="de-DE" sz="3200" dirty="0" smtClean="0"/>
              <a:t>SSL private-Key </a:t>
            </a:r>
            <a:r>
              <a:rPr lang="de-DE" sz="3200" dirty="0" err="1" smtClean="0"/>
              <a:t>only</a:t>
            </a:r>
            <a:r>
              <a:rPr lang="de-DE" sz="3200" dirty="0" smtClean="0"/>
              <a:t> </a:t>
            </a:r>
            <a:r>
              <a:rPr lang="de-DE" sz="3200" dirty="0" err="1" smtClean="0"/>
              <a:t>for</a:t>
            </a:r>
            <a:r>
              <a:rPr lang="de-DE" sz="3200" dirty="0" smtClean="0"/>
              <a:t> </a:t>
            </a:r>
            <a:r>
              <a:rPr lang="de-DE" sz="3200" dirty="0" err="1" smtClean="0"/>
              <a:t>authentication</a:t>
            </a:r>
            <a:endParaRPr lang="de-DE" sz="3200" dirty="0"/>
          </a:p>
          <a:p>
            <a:r>
              <a:rPr lang="de-DE" sz="3200" dirty="0" smtClean="0"/>
              <a:t>Alternative </a:t>
            </a:r>
            <a:r>
              <a:rPr lang="de-DE" sz="3200" dirty="0" err="1" smtClean="0"/>
              <a:t>new</a:t>
            </a:r>
            <a:r>
              <a:rPr lang="de-DE" sz="3200" dirty="0" smtClean="0"/>
              <a:t> </a:t>
            </a:r>
            <a:r>
              <a:rPr lang="de-DE" sz="3200" dirty="0" err="1" smtClean="0"/>
              <a:t>ssl</a:t>
            </a:r>
            <a:r>
              <a:rPr lang="de-DE" sz="3200" dirty="0" smtClean="0"/>
              <a:t> private </a:t>
            </a:r>
            <a:r>
              <a:rPr lang="de-DE" sz="3200" dirty="0" err="1" smtClean="0"/>
              <a:t>key</a:t>
            </a:r>
            <a:r>
              <a:rPr lang="de-DE" sz="3200" dirty="0" smtClean="0"/>
              <a:t> </a:t>
            </a:r>
            <a:r>
              <a:rPr lang="de-DE" sz="3200" dirty="0" err="1" smtClean="0"/>
              <a:t>every</a:t>
            </a:r>
            <a:r>
              <a:rPr lang="de-DE" sz="3200" dirty="0" smtClean="0"/>
              <a:t> x </a:t>
            </a:r>
            <a:r>
              <a:rPr lang="de-DE" sz="3200" strike="sngStrike" dirty="0" err="1" smtClean="0"/>
              <a:t>days</a:t>
            </a:r>
            <a:r>
              <a:rPr lang="de-DE" sz="3200" dirty="0" smtClean="0"/>
              <a:t> </a:t>
            </a:r>
            <a:r>
              <a:rPr lang="de-DE" sz="3200" dirty="0" err="1" smtClean="0"/>
              <a:t>months</a:t>
            </a:r>
            <a:endParaRPr lang="de-DE" sz="3200" dirty="0"/>
          </a:p>
          <a:p>
            <a:r>
              <a:rPr lang="de-DE" sz="3200" dirty="0"/>
              <a:t>Pro:</a:t>
            </a:r>
          </a:p>
          <a:p>
            <a:pPr lvl="1"/>
            <a:r>
              <a:rPr lang="de-DE" sz="3200" dirty="0" err="1" smtClean="0"/>
              <a:t>Highest</a:t>
            </a:r>
            <a:r>
              <a:rPr lang="de-DE" sz="3200" dirty="0" smtClean="0"/>
              <a:t> Security </a:t>
            </a:r>
            <a:r>
              <a:rPr lang="de-DE" sz="3200" dirty="0" err="1" smtClean="0"/>
              <a:t>against</a:t>
            </a:r>
            <a:r>
              <a:rPr lang="de-DE" sz="3200" dirty="0" smtClean="0"/>
              <a:t> </a:t>
            </a:r>
            <a:r>
              <a:rPr lang="de-DE" sz="3200" dirty="0" err="1" smtClean="0"/>
              <a:t>future</a:t>
            </a:r>
            <a:r>
              <a:rPr lang="de-DE" sz="3200" dirty="0" smtClean="0"/>
              <a:t> </a:t>
            </a:r>
            <a:r>
              <a:rPr lang="de-DE" sz="3200" dirty="0" err="1" smtClean="0"/>
              <a:t>attacks</a:t>
            </a:r>
            <a:endParaRPr lang="de-DE" sz="3200" dirty="0"/>
          </a:p>
          <a:p>
            <a:r>
              <a:rPr lang="de-DE" sz="3200" dirty="0"/>
              <a:t>Contra: </a:t>
            </a:r>
          </a:p>
          <a:p>
            <a:pPr lvl="1"/>
            <a:r>
              <a:rPr lang="de-DE" sz="3200" dirty="0" err="1" smtClean="0"/>
              <a:t>Elliptic</a:t>
            </a:r>
            <a:r>
              <a:rPr lang="de-DE" sz="3200" dirty="0" smtClean="0"/>
              <a:t> </a:t>
            </a:r>
            <a:r>
              <a:rPr lang="de-DE" sz="3200" dirty="0" err="1" smtClean="0"/>
              <a:t>Curve</a:t>
            </a:r>
            <a:endParaRPr lang="de-DE" sz="3200" dirty="0" smtClean="0"/>
          </a:p>
          <a:p>
            <a:pPr lvl="1"/>
            <a:r>
              <a:rPr lang="de-DE" sz="3200" dirty="0" smtClean="0"/>
              <a:t>Processing </a:t>
            </a:r>
            <a:r>
              <a:rPr lang="de-DE" sz="3200" dirty="0" err="1" smtClean="0"/>
              <a:t>costs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4040344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Stream vs Block Cipher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1270000" y="2095500"/>
            <a:ext cx="10464800" cy="741714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Stream cipher</a:t>
            </a:r>
          </a:p>
          <a:p>
            <a:pPr lvl="1">
              <a:defRPr sz="1800"/>
            </a:pPr>
            <a:r>
              <a:rPr sz="4200"/>
              <a:t>Generate an “infinite” key stream</a:t>
            </a:r>
          </a:p>
          <a:p>
            <a:pPr lvl="1">
              <a:defRPr sz="1800"/>
            </a:pPr>
            <a:r>
              <a:rPr sz="4200"/>
              <a:t>Difficult to correctly use</a:t>
            </a:r>
          </a:p>
          <a:p>
            <a:pPr lvl="2">
              <a:defRPr sz="1800"/>
            </a:pPr>
            <a:r>
              <a:rPr sz="4200"/>
              <a:t>Re-use of keys</a:t>
            </a:r>
          </a:p>
          <a:p>
            <a:pPr lvl="1">
              <a:defRPr sz="1800"/>
            </a:pPr>
            <a:r>
              <a:rPr sz="4200"/>
              <a:t>Faster</a:t>
            </a:r>
          </a:p>
          <a:p>
            <a:pPr lvl="0">
              <a:defRPr sz="1800"/>
            </a:pPr>
            <a:r>
              <a:rPr sz="4200"/>
              <a:t>Block cipher</a:t>
            </a:r>
          </a:p>
          <a:p>
            <a:pPr lvl="1">
              <a:defRPr sz="1800"/>
            </a:pPr>
            <a:r>
              <a:rPr sz="4200"/>
              <a:t>Cipher by block with padding</a:t>
            </a:r>
          </a:p>
          <a:p>
            <a:pPr lvl="1">
              <a:defRPr sz="1800"/>
            </a:pPr>
            <a:r>
              <a:rPr sz="4200"/>
              <a:t>Could include integrity protection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RNGs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RNGs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i="1" dirty="0" err="1"/>
              <a:t>important</a:t>
            </a:r>
            <a:r>
              <a:rPr lang="de-DE" dirty="0"/>
              <a:t>. </a:t>
            </a:r>
            <a:endParaRPr lang="de-AT" dirty="0" smtClean="0"/>
          </a:p>
          <a:p>
            <a:r>
              <a:rPr lang="de-AT" dirty="0" smtClean="0"/>
              <a:t>Nadia </a:t>
            </a:r>
            <a:r>
              <a:rPr lang="de-AT" dirty="0" err="1" smtClean="0"/>
              <a:t>Heninger</a:t>
            </a:r>
            <a:r>
              <a:rPr lang="de-AT" dirty="0" smtClean="0"/>
              <a:t> et al / </a:t>
            </a:r>
            <a:r>
              <a:rPr lang="de-AT" dirty="0" err="1" smtClean="0"/>
              <a:t>Lenstra</a:t>
            </a:r>
            <a:r>
              <a:rPr lang="de-AT" dirty="0" smtClean="0"/>
              <a:t> et al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Entropy</a:t>
            </a:r>
            <a:r>
              <a:rPr lang="de-DE" dirty="0" smtClean="0"/>
              <a:t> </a:t>
            </a:r>
            <a:r>
              <a:rPr lang="de-DE" dirty="0"/>
              <a:t>after </a:t>
            </a:r>
            <a:r>
              <a:rPr lang="de-DE" dirty="0" err="1"/>
              <a:t>startup</a:t>
            </a:r>
            <a:r>
              <a:rPr lang="de-DE" dirty="0"/>
              <a:t>: </a:t>
            </a:r>
            <a:r>
              <a:rPr lang="de-DE" dirty="0" err="1"/>
              <a:t>embedded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endParaRPr lang="de-AT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65" y="3850732"/>
            <a:ext cx="9414933" cy="3481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52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3200" dirty="0" err="1" smtClean="0"/>
              <a:t>Weak</a:t>
            </a:r>
            <a:r>
              <a:rPr lang="de-DE" sz="3200" dirty="0" smtClean="0"/>
              <a:t> RNG</a:t>
            </a:r>
          </a:p>
          <a:p>
            <a:pPr lvl="1"/>
            <a:r>
              <a:rPr lang="de-DE" sz="3200" dirty="0" smtClean="0"/>
              <a:t>Dual EC_DRBG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weak</a:t>
            </a:r>
            <a:r>
              <a:rPr lang="de-DE" sz="3200" dirty="0" smtClean="0"/>
              <a:t> (</a:t>
            </a:r>
            <a:r>
              <a:rPr lang="de-DE" sz="3200" dirty="0" err="1" smtClean="0"/>
              <a:t>slow</a:t>
            </a:r>
            <a:r>
              <a:rPr lang="de-DE" sz="3200" dirty="0" smtClean="0"/>
              <a:t>, </a:t>
            </a:r>
            <a:r>
              <a:rPr lang="de-DE" sz="3200" dirty="0" err="1" smtClean="0"/>
              <a:t>used</a:t>
            </a:r>
            <a:r>
              <a:rPr lang="de-DE" sz="3200" dirty="0" smtClean="0"/>
              <a:t> in RSA-</a:t>
            </a:r>
            <a:r>
              <a:rPr lang="de-DE" sz="3200" dirty="0" err="1" smtClean="0"/>
              <a:t>toolkit</a:t>
            </a:r>
            <a:r>
              <a:rPr lang="de-DE" sz="3200" dirty="0" smtClean="0"/>
              <a:t>)</a:t>
            </a:r>
          </a:p>
          <a:p>
            <a:pPr lvl="1"/>
            <a:r>
              <a:rPr lang="de-DE" sz="3200" dirty="0" smtClean="0"/>
              <a:t>Intel RNG </a:t>
            </a:r>
            <a:r>
              <a:rPr lang="de-DE" sz="3200" b="1" dirty="0" smtClean="0"/>
              <a:t>?</a:t>
            </a:r>
            <a:r>
              <a:rPr lang="de-DE" sz="3200" dirty="0" smtClean="0"/>
              <a:t> </a:t>
            </a:r>
            <a:r>
              <a:rPr lang="de-DE" sz="3200" dirty="0" err="1" smtClean="0"/>
              <a:t>Recommendation</a:t>
            </a:r>
            <a:r>
              <a:rPr lang="de-DE" sz="3200" dirty="0" smtClean="0"/>
              <a:t>: </a:t>
            </a:r>
            <a:r>
              <a:rPr lang="de-DE" sz="3200" dirty="0" err="1" smtClean="0"/>
              <a:t>add</a:t>
            </a:r>
            <a:r>
              <a:rPr lang="de-DE" sz="3200" dirty="0" smtClean="0"/>
              <a:t> System-</a:t>
            </a:r>
            <a:r>
              <a:rPr lang="de-DE" sz="3200" dirty="0" err="1" smtClean="0"/>
              <a:t>Entropy</a:t>
            </a:r>
            <a:r>
              <a:rPr lang="de-DE" sz="3200" dirty="0" smtClean="0"/>
              <a:t> (Network). </a:t>
            </a:r>
            <a:r>
              <a:rPr lang="de-DE" sz="3200" dirty="0" err="1" smtClean="0"/>
              <a:t>Entropy</a:t>
            </a:r>
            <a:r>
              <a:rPr lang="de-DE" sz="3200" dirty="0" smtClean="0"/>
              <a:t> </a:t>
            </a:r>
            <a:r>
              <a:rPr lang="de-DE" sz="3200" dirty="0" err="1" smtClean="0"/>
              <a:t>only</a:t>
            </a:r>
            <a:r>
              <a:rPr lang="de-DE" sz="3200" dirty="0" smtClean="0"/>
              <a:t> </a:t>
            </a:r>
            <a:r>
              <a:rPr lang="de-DE" sz="3200" dirty="0" err="1" smtClean="0"/>
              <a:t>goes</a:t>
            </a:r>
            <a:r>
              <a:rPr lang="de-DE" sz="3200" dirty="0" smtClean="0"/>
              <a:t> </a:t>
            </a:r>
            <a:r>
              <a:rPr lang="de-DE" sz="3200" dirty="0" err="1" smtClean="0"/>
              <a:t>up</a:t>
            </a:r>
            <a:r>
              <a:rPr lang="de-DE" sz="3200" dirty="0" smtClean="0"/>
              <a:t>.</a:t>
            </a:r>
          </a:p>
          <a:p>
            <a:r>
              <a:rPr lang="de-DE" sz="3200" dirty="0" smtClean="0"/>
              <a:t>Tools (</a:t>
            </a:r>
            <a:r>
              <a:rPr lang="de-DE" sz="3200" dirty="0" err="1" smtClean="0"/>
              <a:t>eg</a:t>
            </a:r>
            <a:r>
              <a:rPr lang="de-DE" sz="3200" dirty="0" smtClean="0"/>
              <a:t>. </a:t>
            </a:r>
            <a:r>
              <a:rPr lang="de-DE" sz="3200" dirty="0" err="1" smtClean="0"/>
              <a:t>HaveGE</a:t>
            </a:r>
            <a:r>
              <a:rPr lang="de-DE" sz="3200" dirty="0" smtClean="0"/>
              <a:t> </a:t>
            </a:r>
            <a:r>
              <a:rPr lang="de-AT" sz="2000" dirty="0">
                <a:hlinkClick r:id="rId2"/>
              </a:rPr>
              <a:t>http://dl.acm.org/citation.cfm?id=945516</a:t>
            </a:r>
            <a:r>
              <a:rPr lang="de-DE" sz="3200" dirty="0" smtClean="0"/>
              <a:t>)</a:t>
            </a:r>
            <a:endParaRPr lang="de-DE" sz="3200" dirty="0"/>
          </a:p>
          <a:p>
            <a:r>
              <a:rPr lang="de-DE" sz="3200" dirty="0" smtClean="0"/>
              <a:t>RTFM </a:t>
            </a:r>
          </a:p>
          <a:p>
            <a:pPr lvl="1"/>
            <a:r>
              <a:rPr lang="de-DE" sz="3200" dirty="0" err="1" smtClean="0"/>
              <a:t>when</a:t>
            </a:r>
            <a:r>
              <a:rPr lang="de-DE" sz="3200" dirty="0" smtClean="0"/>
              <a:t>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router</a:t>
            </a:r>
            <a:r>
              <a:rPr lang="de-DE" sz="3200" dirty="0" smtClean="0"/>
              <a:t> </a:t>
            </a:r>
            <a:r>
              <a:rPr lang="de-DE" sz="3200" dirty="0" err="1" smtClean="0"/>
              <a:t>key</a:t>
            </a:r>
            <a:r>
              <a:rPr lang="de-DE" sz="3200" dirty="0" smtClean="0"/>
              <a:t> </a:t>
            </a:r>
            <a:r>
              <a:rPr lang="de-DE" sz="3200" dirty="0" err="1" smtClean="0"/>
              <a:t>generated</a:t>
            </a:r>
            <a:endParaRPr lang="de-DE" sz="3200" dirty="0"/>
          </a:p>
          <a:p>
            <a:pPr lvl="1"/>
            <a:r>
              <a:rPr lang="de-DE" sz="3200" dirty="0" smtClean="0"/>
              <a:t>Default Keys ?</a:t>
            </a:r>
          </a:p>
          <a:p>
            <a:r>
              <a:rPr lang="de-DE" sz="3200" dirty="0" smtClean="0"/>
              <a:t>Re-</a:t>
            </a:r>
            <a:r>
              <a:rPr lang="de-DE" sz="3200" dirty="0" err="1" smtClean="0"/>
              <a:t>generate</a:t>
            </a:r>
            <a:r>
              <a:rPr lang="de-DE" sz="3200" dirty="0" smtClean="0"/>
              <a:t> </a:t>
            </a:r>
            <a:r>
              <a:rPr lang="de-DE" sz="3200" dirty="0" err="1"/>
              <a:t>keys</a:t>
            </a:r>
            <a:r>
              <a:rPr lang="de-DE" sz="3200" dirty="0"/>
              <a:t> </a:t>
            </a:r>
            <a:r>
              <a:rPr lang="de-DE" sz="3200" dirty="0" err="1"/>
              <a:t>from</a:t>
            </a:r>
            <a:r>
              <a:rPr lang="de-DE" sz="3200" dirty="0"/>
              <a:t> time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smtClean="0"/>
              <a:t>time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45511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Symetric Ciphering</a:t>
            </a:r>
            <a:endParaRPr sz="4200" dirty="0" smtClean="0"/>
          </a:p>
          <a:p>
            <a:pPr lvl="1">
              <a:defRPr sz="1800"/>
            </a:pPr>
            <a:r>
              <a:rPr lang="nl-BE" sz="4200" dirty="0" smtClean="0"/>
              <a:t>DES / 3DES</a:t>
            </a:r>
            <a:endParaRPr sz="4200" dirty="0" smtClean="0"/>
          </a:p>
          <a:p>
            <a:pPr lvl="1">
              <a:defRPr sz="1800"/>
            </a:pPr>
            <a:r>
              <a:rPr lang="nl-BE" sz="4200" dirty="0" smtClean="0"/>
              <a:t>AES (Rijndael)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Camellia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Asymetric Ciphering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RSA</a:t>
            </a:r>
          </a:p>
          <a:p>
            <a:pPr lvl="1">
              <a:defRPr sz="1800"/>
            </a:pPr>
            <a:r>
              <a:rPr lang="nl-BE" sz="4200" dirty="0" smtClean="0"/>
              <a:t>PGP (GPG)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Hash</a:t>
            </a:r>
          </a:p>
          <a:p>
            <a:pPr lvl="1">
              <a:defRPr sz="1800"/>
            </a:pPr>
            <a:r>
              <a:rPr sz="4200"/>
              <a:t>SHA1</a:t>
            </a:r>
          </a:p>
          <a:p>
            <a:pPr lvl="1">
              <a:defRPr sz="1800"/>
            </a:pPr>
            <a:r>
              <a:rPr sz="4200"/>
              <a:t>SHA256</a:t>
            </a:r>
          </a:p>
          <a:p>
            <a:pPr lvl="1">
              <a:defRPr sz="1800"/>
            </a:pPr>
            <a:r>
              <a:rPr sz="4200"/>
              <a:t>SHA512</a:t>
            </a:r>
          </a:p>
          <a:p>
            <a:pPr lvl="0">
              <a:defRPr sz="1800"/>
            </a:pPr>
            <a:r>
              <a:rPr sz="4200"/>
              <a:t>Key Exchange</a:t>
            </a:r>
          </a:p>
          <a:p>
            <a:pPr lvl="1">
              <a:defRPr sz="1800"/>
            </a:pPr>
            <a:r>
              <a:rPr sz="4200"/>
              <a:t>Diffie Helleman</a:t>
            </a:r>
          </a:p>
        </p:txBody>
      </p:sp>
    </p:spTree>
    <p:extLst>
      <p:ext uri="{BB962C8B-B14F-4D97-AF65-F5344CB8AC3E}">
        <p14:creationId xmlns:p14="http://schemas.microsoft.com/office/powerpoint/2010/main" val="1326752582"/>
      </p:ext>
    </p:extLst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Algorithm vs Implementation!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Heartbeat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Heartbeat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1270000" y="5239543"/>
            <a:ext cx="10464800" cy="370125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payload (pl) and payload_length (payload) are controlled by attacker</a:t>
            </a:r>
          </a:p>
          <a:p>
            <a:pPr lvl="0">
              <a:defRPr sz="1800"/>
            </a:pPr>
            <a:r>
              <a:rPr sz="4200"/>
              <a:t>memcpy will copy a part of the victim memory to the reply…</a:t>
            </a:r>
          </a:p>
        </p:txBody>
      </p:sp>
      <p:sp>
        <p:nvSpPr>
          <p:cNvPr id="130" name="Shape 130"/>
          <p:cNvSpPr/>
          <p:nvPr/>
        </p:nvSpPr>
        <p:spPr>
          <a:xfrm>
            <a:off x="345373" y="2414786"/>
            <a:ext cx="12415658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dirty="0">
                <a:latin typeface="Andale Mono"/>
                <a:ea typeface="Gill Sans Light"/>
                <a:cs typeface="Andale Mono"/>
                <a:sym typeface="Gill Sans Light"/>
              </a:rPr>
              <a:t>/* Enter response type, length and copy payload */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*bp++ = TLS1_HB_RESPONSE;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s2n(payload, bp);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memcpy(bp, pl, payload);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Cost of encryption</a:t>
            </a:r>
            <a:endParaRPr sz="8400" dirty="0"/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1270000" y="2582147"/>
            <a:ext cx="10464800" cy="635865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dirty="0" smtClean="0"/>
              <a:t>AES via GPG – TODO!!</a:t>
            </a:r>
            <a:endParaRPr sz="4200" dirty="0"/>
          </a:p>
        </p:txBody>
      </p:sp>
    </p:spTree>
    <p:extLst>
      <p:ext uri="{BB962C8B-B14F-4D97-AF65-F5344CB8AC3E}">
        <p14:creationId xmlns:p14="http://schemas.microsoft.com/office/powerpoint/2010/main" val="760571329"/>
      </p:ext>
    </p:extLst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Key</a:t>
            </a:r>
            <a:r>
              <a:rPr lang="nl-BE" sz="8400" dirty="0" smtClean="0"/>
              <a:t>l</a:t>
            </a:r>
            <a:r>
              <a:rPr sz="8400" dirty="0" smtClean="0"/>
              <a:t>ength</a:t>
            </a:r>
            <a:r>
              <a:rPr lang="nl-BE" sz="8400" dirty="0" smtClean="0"/>
              <a:t>s</a:t>
            </a:r>
            <a:endParaRPr sz="8400" dirty="0"/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1270000" y="2260600"/>
            <a:ext cx="10464800" cy="7059067"/>
          </a:xfrm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600" i="1" dirty="0">
                <a:latin typeface="Times Roman"/>
                <a:ea typeface="Times Roman"/>
                <a:cs typeface="Times Roman"/>
                <a:sym typeface="Times Roman"/>
              </a:rPr>
              <a:t>On the choice between AES256 and AES128: I would never consider using AES256, just like I don’t wear a helmet when I sit inside my car. It’s too much bother for the epsilon improvement in security.”</a:t>
            </a:r>
            <a:endParaRPr sz="36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200" dirty="0">
                <a:latin typeface="Times Roman"/>
                <a:ea typeface="Times Roman"/>
                <a:cs typeface="Times Roman"/>
                <a:sym typeface="Times Roman"/>
              </a:rPr>
              <a:t>— Vincent Rijmen in a personal mail exchange Dec </a:t>
            </a:r>
            <a:r>
              <a:rPr sz="3200" dirty="0" smtClean="0">
                <a:latin typeface="Times Roman"/>
                <a:ea typeface="Times Roman"/>
                <a:cs typeface="Times Roman"/>
                <a:sym typeface="Times Roman"/>
              </a:rPr>
              <a:t>2013</a:t>
            </a:r>
            <a:endParaRPr sz="32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Who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39886" y="2954139"/>
            <a:ext cx="12125029" cy="6413302"/>
          </a:xfrm>
          <a:prstGeom prst="rect">
            <a:avLst/>
          </a:prstGeom>
        </p:spPr>
        <p:txBody>
          <a:bodyPr spcCol="606251"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Wolfgang Breyha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uni VIE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David Durvaux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CERT.be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Tobias Dussa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KIT-CERT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L. Aaron Kaplan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CERT.at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Christian Mock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coretec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Daniel Kovacic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Manuel Koschuch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FH Campus Wien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Adi Kriegisch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VRVis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Ramin Sabet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Aaron Zauner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azet.org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Pepi Zawodsky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maclemon.at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New contributors: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IAIK,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A-Sit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Keylengths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http://www.keylength.com/ </a:t>
            </a:r>
          </a:p>
          <a:p>
            <a:r>
              <a:rPr lang="de-DE" dirty="0" smtClean="0"/>
              <a:t>Recommended </a:t>
            </a:r>
            <a:r>
              <a:rPr lang="de-DE" dirty="0" err="1" smtClean="0"/>
              <a:t>Keylengths</a:t>
            </a:r>
            <a:r>
              <a:rPr lang="de-DE" dirty="0" smtClean="0"/>
              <a:t>, </a:t>
            </a:r>
            <a:r>
              <a:rPr lang="de-DE" dirty="0" err="1" smtClean="0"/>
              <a:t>Hashing</a:t>
            </a:r>
            <a:r>
              <a:rPr lang="de-DE" dirty="0" smtClean="0"/>
              <a:t> </a:t>
            </a:r>
            <a:r>
              <a:rPr lang="de-DE" dirty="0" err="1" smtClean="0"/>
              <a:t>algorithms</a:t>
            </a:r>
            <a:r>
              <a:rPr lang="de-DE" dirty="0" smtClean="0"/>
              <a:t>, etc.</a:t>
            </a:r>
          </a:p>
          <a:p>
            <a:r>
              <a:rPr lang="de-DE" dirty="0" err="1" smtClean="0"/>
              <a:t>Currently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RSA: &gt;= 3248 </a:t>
            </a:r>
            <a:r>
              <a:rPr lang="de-DE" dirty="0" err="1" smtClean="0"/>
              <a:t>bits</a:t>
            </a:r>
            <a:r>
              <a:rPr lang="de-DE" dirty="0" smtClean="0"/>
              <a:t> (</a:t>
            </a:r>
            <a:r>
              <a:rPr lang="de-DE" dirty="0" err="1" smtClean="0"/>
              <a:t>Ecrypt</a:t>
            </a:r>
            <a:r>
              <a:rPr lang="de-DE" dirty="0" smtClean="0"/>
              <a:t> II)	</a:t>
            </a:r>
          </a:p>
          <a:p>
            <a:pPr lvl="1"/>
            <a:r>
              <a:rPr lang="de-DE" dirty="0" smtClean="0"/>
              <a:t>ECC: &gt;= 256	</a:t>
            </a:r>
          </a:p>
          <a:p>
            <a:pPr lvl="1"/>
            <a:r>
              <a:rPr lang="de-DE" dirty="0" smtClean="0"/>
              <a:t>SHA 2+ (SHA 256,…)</a:t>
            </a:r>
          </a:p>
          <a:p>
            <a:pPr lvl="1"/>
            <a:r>
              <a:rPr lang="de-DE" dirty="0" smtClean="0"/>
              <a:t>AES 128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enough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61184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1598" y="63435"/>
            <a:ext cx="10981603" cy="9626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BetterCrypto CipherSuite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1270000" y="2908300"/>
            <a:ext cx="10464800" cy="6330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2 cipher suites</a:t>
            </a:r>
          </a:p>
          <a:p>
            <a:pPr lvl="1">
              <a:defRPr sz="1800"/>
            </a:pPr>
            <a:r>
              <a:rPr sz="4200"/>
              <a:t>version A</a:t>
            </a:r>
          </a:p>
          <a:p>
            <a:pPr lvl="2">
              <a:defRPr sz="1800"/>
            </a:pPr>
            <a:r>
              <a:rPr sz="4200"/>
              <a:t>stronger</a:t>
            </a:r>
          </a:p>
          <a:p>
            <a:pPr lvl="2">
              <a:defRPr sz="1800"/>
            </a:pPr>
            <a:r>
              <a:rPr sz="4200"/>
              <a:t>less supported client</a:t>
            </a:r>
          </a:p>
          <a:p>
            <a:pPr lvl="1">
              <a:defRPr sz="1800"/>
            </a:pPr>
            <a:r>
              <a:rPr sz="4200"/>
              <a:t>version B</a:t>
            </a:r>
          </a:p>
          <a:p>
            <a:pPr lvl="2">
              <a:defRPr sz="1800"/>
            </a:pPr>
            <a:r>
              <a:rPr sz="4200"/>
              <a:t>weaker</a:t>
            </a:r>
          </a:p>
          <a:p>
            <a:pPr lvl="2">
              <a:defRPr sz="1800"/>
            </a:pPr>
            <a:r>
              <a:rPr sz="4200"/>
              <a:t>more “universal”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general</a:t>
            </a:r>
            <a:r>
              <a:rPr lang="de-DE" dirty="0" smtClean="0"/>
              <a:t> </a:t>
            </a:r>
            <a:r>
              <a:rPr lang="de-DE" dirty="0" err="1" smtClean="0"/>
              <a:t>thoughts</a:t>
            </a:r>
            <a:r>
              <a:rPr lang="de-DE" dirty="0" smtClean="0"/>
              <a:t> on </a:t>
            </a:r>
            <a:r>
              <a:rPr lang="de-DE" dirty="0" err="1" smtClean="0"/>
              <a:t>settings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3262454"/>
            <a:ext cx="10464800" cy="5715000"/>
          </a:xfrm>
        </p:spPr>
        <p:txBody>
          <a:bodyPr>
            <a:normAutofit/>
          </a:bodyPr>
          <a:lstStyle/>
          <a:p>
            <a:r>
              <a:rPr lang="de-DE" sz="4800" dirty="0"/>
              <a:t>General</a:t>
            </a:r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SSL 2.0 (</a:t>
            </a:r>
            <a:r>
              <a:rPr lang="de-DE" sz="3600" dirty="0" err="1"/>
              <a:t>weak</a:t>
            </a:r>
            <a:r>
              <a:rPr lang="de-DE" sz="3600" dirty="0"/>
              <a:t> </a:t>
            </a:r>
            <a:r>
              <a:rPr lang="de-DE" sz="3600" dirty="0" err="1"/>
              <a:t>algorithms</a:t>
            </a:r>
            <a:r>
              <a:rPr lang="de-DE" sz="3600" dirty="0"/>
              <a:t>)</a:t>
            </a:r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SSL 3.0 (BEAST </a:t>
            </a:r>
            <a:r>
              <a:rPr lang="de-DE" sz="3600" dirty="0" err="1"/>
              <a:t>vs</a:t>
            </a:r>
            <a:r>
              <a:rPr lang="de-DE" sz="3600" dirty="0"/>
              <a:t> IE/XP)</a:t>
            </a:r>
          </a:p>
          <a:p>
            <a:pPr lvl="1"/>
            <a:r>
              <a:rPr lang="de-DE" sz="3600" dirty="0" err="1"/>
              <a:t>Enable</a:t>
            </a:r>
            <a:r>
              <a:rPr lang="de-DE" sz="3600" dirty="0"/>
              <a:t> TLS 1.0 </a:t>
            </a:r>
            <a:r>
              <a:rPr lang="de-DE" sz="3600" dirty="0" err="1"/>
              <a:t>or</a:t>
            </a:r>
            <a:r>
              <a:rPr lang="de-DE" sz="3600" dirty="0"/>
              <a:t> </a:t>
            </a:r>
            <a:r>
              <a:rPr lang="de-DE" sz="3600" dirty="0" err="1"/>
              <a:t>better</a:t>
            </a:r>
            <a:endParaRPr lang="de-DE" sz="3600" dirty="0"/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TLS-</a:t>
            </a:r>
            <a:r>
              <a:rPr lang="de-DE" sz="3600" dirty="0" err="1"/>
              <a:t>Compression</a:t>
            </a:r>
            <a:r>
              <a:rPr lang="de-DE" sz="3600" dirty="0"/>
              <a:t> (SSL-CRIME </a:t>
            </a:r>
            <a:r>
              <a:rPr lang="de-DE" sz="3600" dirty="0" err="1"/>
              <a:t>Attack</a:t>
            </a:r>
            <a:r>
              <a:rPr lang="de-DE" sz="3600" dirty="0"/>
              <a:t>)</a:t>
            </a:r>
          </a:p>
          <a:p>
            <a:pPr lvl="1"/>
            <a:r>
              <a:rPr lang="de-DE" sz="3600" dirty="0" err="1"/>
              <a:t>Implement</a:t>
            </a:r>
            <a:r>
              <a:rPr lang="de-DE" sz="3600" dirty="0"/>
              <a:t> HSTS (HTTP </a:t>
            </a:r>
            <a:r>
              <a:rPr lang="de-DE" sz="3600" dirty="0" err="1"/>
              <a:t>Strict</a:t>
            </a:r>
            <a:r>
              <a:rPr lang="de-DE" sz="3600" dirty="0"/>
              <a:t> Transport Security</a:t>
            </a:r>
            <a:r>
              <a:rPr lang="de-DE" sz="3600" dirty="0" smtClean="0"/>
              <a:t>)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90078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A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1270000" y="2501900"/>
            <a:ext cx="10464800" cy="4216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</a:t>
            </a:r>
          </a:p>
          <a:p>
            <a:pPr lvl="0">
              <a:defRPr sz="1800"/>
            </a:pPr>
            <a:r>
              <a:rPr sz="4200"/>
              <a:t>Perfect forward secrecy / ephemeral Diffie Hellman</a:t>
            </a:r>
          </a:p>
          <a:p>
            <a:pPr lvl="0">
              <a:defRPr sz="1800"/>
            </a:pPr>
            <a:r>
              <a:rPr sz="4200"/>
              <a:t>Strong MACs (SHA-2) or</a:t>
            </a:r>
          </a:p>
          <a:p>
            <a:pPr lvl="0">
              <a:defRPr sz="1800"/>
            </a:pPr>
            <a:r>
              <a:rPr sz="4200"/>
              <a:t>GCM as Authenticated Encryption scheme</a:t>
            </a:r>
          </a:p>
        </p:txBody>
      </p:sp>
      <p:pic>
        <p:nvPicPr>
          <p:cNvPr id="13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578" y="7020837"/>
            <a:ext cx="12291644" cy="243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CiperSuite B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1270000" y="4597474"/>
            <a:ext cx="10464800" cy="205725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1.2, TLS 1.1, TLS 1.0</a:t>
            </a:r>
          </a:p>
          <a:p>
            <a:pPr lvl="0">
              <a:defRPr sz="1800"/>
            </a:pPr>
            <a:r>
              <a:rPr sz="4200"/>
              <a:t>Allowing SHA-1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B</a:t>
            </a:r>
          </a:p>
        </p:txBody>
      </p:sp>
      <p:pic>
        <p:nvPicPr>
          <p:cNvPr id="14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412" y="2135648"/>
            <a:ext cx="11611976" cy="7623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Compatibility (B suite)</a:t>
            </a:r>
          </a:p>
        </p:txBody>
      </p:sp>
      <p:pic>
        <p:nvPicPr>
          <p:cNvPr id="15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668" y="1875707"/>
            <a:ext cx="9607464" cy="7865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Settings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91" y="1416934"/>
            <a:ext cx="8923599" cy="594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1488"/>
      </p:ext>
    </p:extLst>
  </p:cSld>
  <p:clrMapOvr>
    <a:masterClrMapping/>
  </p:clrMapOvr>
  <p:transition xmlns:p14="http://schemas.microsoft.com/office/powerpoint/2010/main"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Webservers</a:t>
            </a:r>
          </a:p>
          <a:p>
            <a:pPr lvl="1">
              <a:defRPr sz="1800"/>
            </a:pPr>
            <a:r>
              <a:rPr sz="4200"/>
              <a:t>Apache</a:t>
            </a:r>
          </a:p>
          <a:p>
            <a:pPr lvl="1">
              <a:defRPr sz="1800"/>
            </a:pPr>
            <a:r>
              <a:rPr sz="4200"/>
              <a:t>lighttpd</a:t>
            </a:r>
          </a:p>
          <a:p>
            <a:pPr lvl="1">
              <a:defRPr sz="1800"/>
            </a:pPr>
            <a:r>
              <a:rPr sz="4200"/>
              <a:t>nginx</a:t>
            </a:r>
          </a:p>
          <a:p>
            <a:pPr lvl="1">
              <a:defRPr sz="1800"/>
            </a:pPr>
            <a:r>
              <a:rPr sz="4200"/>
              <a:t>Microsoft IIS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Agenda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1270000" y="2197100"/>
            <a:ext cx="10464800" cy="72834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Pieces of History</a:t>
            </a:r>
          </a:p>
          <a:p>
            <a:pPr lvl="0">
              <a:defRPr sz="1800"/>
            </a:pPr>
            <a:r>
              <a:rPr sz="4200" dirty="0"/>
              <a:t>Introduction to BetterCrypto project</a:t>
            </a:r>
          </a:p>
          <a:p>
            <a:pPr lvl="0">
              <a:defRPr sz="1800"/>
            </a:pPr>
            <a:r>
              <a:rPr lang="nl-BE" sz="4200" dirty="0" smtClean="0"/>
              <a:t>Cryptography in a nutshell</a:t>
            </a:r>
            <a:endParaRPr sz="4200" dirty="0"/>
          </a:p>
          <a:p>
            <a:pPr lvl="0">
              <a:defRPr sz="1800"/>
            </a:pPr>
            <a:r>
              <a:rPr sz="4200" dirty="0" smtClean="0"/>
              <a:t>Practical Settings</a:t>
            </a:r>
            <a:endParaRPr lang="nl-BE" sz="4200" dirty="0" smtClean="0"/>
          </a:p>
          <a:p>
            <a:pPr lvl="0">
              <a:defRPr sz="1800"/>
            </a:pPr>
            <a:r>
              <a:rPr lang="nl-BE" sz="4200" dirty="0" smtClean="0"/>
              <a:t>Testing</a:t>
            </a:r>
          </a:p>
          <a:p>
            <a:pPr lvl="0">
              <a:defRPr sz="1800"/>
            </a:pPr>
            <a:r>
              <a:rPr lang="nl-BE" sz="4200" dirty="0" smtClean="0"/>
              <a:t>Demo</a:t>
            </a:r>
            <a:endParaRPr lang="nl-BE" sz="4200" dirty="0" smtClean="0"/>
          </a:p>
          <a:p>
            <a:pPr lvl="0">
              <a:defRPr sz="1800"/>
            </a:pPr>
            <a:r>
              <a:rPr sz="4200" dirty="0" smtClean="0"/>
              <a:t>Conclusion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SSH</a:t>
            </a:r>
          </a:p>
          <a:p>
            <a:pPr lvl="1">
              <a:defRPr sz="1800"/>
            </a:pPr>
            <a:r>
              <a:rPr sz="4200"/>
              <a:t>Open SSH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Cisco IOS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Mail servers</a:t>
            </a:r>
          </a:p>
          <a:p>
            <a:pPr lvl="1">
              <a:defRPr sz="1800"/>
            </a:pPr>
            <a:r>
              <a:rPr sz="4200"/>
              <a:t>Dovecot</a:t>
            </a:r>
          </a:p>
          <a:p>
            <a:pPr lvl="1">
              <a:defRPr sz="1800"/>
            </a:pPr>
            <a:r>
              <a:rPr sz="4200"/>
              <a:t>cyrus-imapd</a:t>
            </a:r>
          </a:p>
          <a:p>
            <a:pPr lvl="1">
              <a:defRPr sz="1800"/>
            </a:pPr>
            <a:r>
              <a:rPr sz="4200"/>
              <a:t>Postfix</a:t>
            </a:r>
          </a:p>
          <a:p>
            <a:pPr lvl="1">
              <a:defRPr sz="1800"/>
            </a:pPr>
            <a:r>
              <a:rPr sz="4200"/>
              <a:t>Exim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xfrm>
            <a:off x="1270000" y="2286000"/>
            <a:ext cx="10464800" cy="720268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VPN</a:t>
            </a:r>
          </a:p>
          <a:p>
            <a:pPr lvl="1">
              <a:defRPr sz="1800"/>
            </a:pPr>
            <a:r>
              <a:rPr sz="4200"/>
              <a:t>IPSec</a:t>
            </a:r>
          </a:p>
          <a:p>
            <a:pPr lvl="1">
              <a:defRPr sz="1800"/>
            </a:pPr>
            <a:r>
              <a:rPr sz="4200"/>
              <a:t>CheckPoint Firewall-1</a:t>
            </a:r>
          </a:p>
          <a:p>
            <a:pPr lvl="1">
              <a:defRPr sz="1800"/>
            </a:pPr>
            <a:r>
              <a:rPr sz="4200"/>
              <a:t>OpenVPN</a:t>
            </a:r>
          </a:p>
          <a:p>
            <a:pPr lvl="1">
              <a:defRPr sz="1800"/>
            </a:pPr>
            <a:r>
              <a:rPr sz="4200"/>
              <a:t>PPPTP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OpenSWAN</a:t>
            </a:r>
          </a:p>
          <a:p>
            <a:pPr lvl="1">
              <a:defRPr sz="1800"/>
            </a:pPr>
            <a:r>
              <a:rPr sz="4200"/>
              <a:t>tinc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PGP/GPG</a:t>
            </a:r>
          </a:p>
          <a:p>
            <a:pPr lvl="0">
              <a:defRPr sz="1800"/>
            </a:pPr>
            <a:r>
              <a:rPr sz="4200"/>
              <a:t>IPMI/ILO</a:t>
            </a:r>
          </a:p>
          <a:p>
            <a:pPr lvl="0">
              <a:defRPr sz="1800"/>
            </a:pPr>
            <a:r>
              <a:rPr sz="4200"/>
              <a:t>Instant Messaging</a:t>
            </a:r>
          </a:p>
          <a:p>
            <a:pPr lvl="1">
              <a:defRPr sz="1800"/>
            </a:pPr>
            <a:r>
              <a:rPr sz="4200"/>
              <a:t>ejabberd</a:t>
            </a:r>
          </a:p>
          <a:p>
            <a:pPr lvl="1">
              <a:defRPr sz="1800"/>
            </a:pPr>
            <a:r>
              <a:rPr sz="4200"/>
              <a:t>OTR</a:t>
            </a:r>
          </a:p>
          <a:p>
            <a:pPr lvl="1">
              <a:defRPr sz="1800"/>
            </a:pPr>
            <a:r>
              <a:rPr sz="4200"/>
              <a:t>Charybdis</a:t>
            </a:r>
          </a:p>
          <a:p>
            <a:pPr lvl="1">
              <a:defRPr sz="1800"/>
            </a:pPr>
            <a:r>
              <a:rPr sz="4200"/>
              <a:t>SILC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Database systems</a:t>
            </a:r>
          </a:p>
          <a:p>
            <a:pPr lvl="1">
              <a:defRPr sz="1800"/>
            </a:pPr>
            <a:r>
              <a:rPr sz="4200"/>
              <a:t>Oracle</a:t>
            </a:r>
          </a:p>
          <a:p>
            <a:pPr lvl="1">
              <a:defRPr sz="1800"/>
            </a:pPr>
            <a:r>
              <a:rPr sz="4200"/>
              <a:t>MySQL</a:t>
            </a:r>
          </a:p>
          <a:p>
            <a:pPr lvl="1">
              <a:defRPr sz="1800"/>
            </a:pPr>
            <a:r>
              <a:rPr sz="4200"/>
              <a:t>DB2</a:t>
            </a:r>
          </a:p>
          <a:p>
            <a:pPr lvl="1">
              <a:defRPr sz="1800"/>
            </a:pPr>
            <a:r>
              <a:rPr sz="4200"/>
              <a:t>PostgreSQL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Proxy</a:t>
            </a:r>
          </a:p>
          <a:p>
            <a:pPr lvl="1">
              <a:defRPr sz="1800"/>
            </a:pPr>
            <a:r>
              <a:rPr sz="4200" dirty="0"/>
              <a:t>squid</a:t>
            </a:r>
          </a:p>
          <a:p>
            <a:pPr lvl="1">
              <a:defRPr sz="1800"/>
            </a:pPr>
            <a:r>
              <a:rPr sz="4200" dirty="0"/>
              <a:t>Bluecoat</a:t>
            </a:r>
          </a:p>
          <a:p>
            <a:pPr lvl="1">
              <a:defRPr sz="1800"/>
            </a:pPr>
            <a:r>
              <a:rPr sz="4200" dirty="0"/>
              <a:t>Pound</a:t>
            </a:r>
          </a:p>
          <a:p>
            <a:pPr lvl="0">
              <a:defRPr sz="1800"/>
            </a:pPr>
            <a:r>
              <a:rPr sz="4200" dirty="0"/>
              <a:t>Kerberos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Mail Encryption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GPG / PGG</a:t>
            </a:r>
          </a:p>
          <a:p>
            <a:pPr lvl="0">
              <a:defRPr sz="1800"/>
            </a:pPr>
            <a:r>
              <a:rPr sz="4200"/>
              <a:t>[ a little bit over there ]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Let’s have a look</a:t>
            </a:r>
            <a:endParaRPr sz="8400" dirty="0"/>
          </a:p>
        </p:txBody>
      </p:sp>
      <p:pic>
        <p:nvPicPr>
          <p:cNvPr id="2" name="Picture 1" descr="Screen Shot 2014-05-28 at 06.37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43" y="2158844"/>
            <a:ext cx="5258803" cy="74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72599"/>
      </p:ext>
    </p:extLst>
  </p:cSld>
  <p:clrMapOvr>
    <a:masterClrMapping/>
  </p:clrMapOvr>
  <p:transition xmlns:p14="http://schemas.microsoft.com/office/powerpoint/2010/main"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Apache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/>
              <a:t>Selecting</a:t>
            </a:r>
            <a:r>
              <a:rPr lang="de-DE" dirty="0" smtClean="0"/>
              <a:t> 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Additionally</a:t>
            </a:r>
            <a:r>
              <a:rPr lang="de-DE" dirty="0" smtClean="0"/>
              <a:t>:</a:t>
            </a:r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0378672" y="8712765"/>
            <a:ext cx="1975889" cy="777647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de-DE" dirty="0" smtClean="0"/>
              <a:t>Aaron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" y="3231644"/>
            <a:ext cx="10754361" cy="3265724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0" y="7370176"/>
            <a:ext cx="10754361" cy="1867861"/>
          </a:xfrm>
          <a:prstGeom prst="rect">
            <a:avLst/>
          </a:prstGeom>
        </p:spPr>
      </p:pic>
      <p:sp>
        <p:nvSpPr>
          <p:cNvPr id="7" name="Ring 6"/>
          <p:cNvSpPr/>
          <p:nvPr/>
        </p:nvSpPr>
        <p:spPr>
          <a:xfrm>
            <a:off x="3953074" y="6070552"/>
            <a:ext cx="1065998" cy="577442"/>
          </a:xfrm>
          <a:prstGeom prst="donut">
            <a:avLst>
              <a:gd name="adj" fmla="val 96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ing 8"/>
          <p:cNvSpPr/>
          <p:nvPr/>
        </p:nvSpPr>
        <p:spPr>
          <a:xfrm>
            <a:off x="9312673" y="6070552"/>
            <a:ext cx="2413301" cy="577442"/>
          </a:xfrm>
          <a:prstGeom prst="donut">
            <a:avLst>
              <a:gd name="adj" fmla="val 96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37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Testing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1286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Pieces of History</a:t>
            </a:r>
            <a:endParaRPr lang="en-US" dirty="0"/>
          </a:p>
        </p:txBody>
      </p:sp>
      <p:pic>
        <p:nvPicPr>
          <p:cNvPr id="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6129" y="214211"/>
            <a:ext cx="4823110" cy="73823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18176899"/>
      </p:ext>
    </p:extLst>
  </p:cSld>
  <p:clrMapOvr>
    <a:masterClrMapping/>
  </p:clrMapOvr>
  <p:transition xmlns:p14="http://schemas.microsoft.com/office/powerpoint/2010/main"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? -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</a:t>
            </a:r>
            <a:r>
              <a:rPr lang="de-DE" dirty="0" smtClean="0"/>
              <a:t>penssl </a:t>
            </a:r>
            <a:r>
              <a:rPr lang="de-DE" dirty="0" err="1" smtClean="0"/>
              <a:t>s_client</a:t>
            </a:r>
            <a:r>
              <a:rPr lang="de-DE" dirty="0" smtClean="0"/>
              <a:t>  (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gnutls</a:t>
            </a:r>
            <a:r>
              <a:rPr lang="de-DE" dirty="0" smtClean="0"/>
              <a:t>-cli)</a:t>
            </a:r>
          </a:p>
          <a:p>
            <a:r>
              <a:rPr lang="de-DE" dirty="0" err="1" smtClean="0"/>
              <a:t>ssllabs.com</a:t>
            </a:r>
            <a:r>
              <a:rPr lang="de-DE" dirty="0" smtClean="0"/>
              <a:t>: </a:t>
            </a:r>
            <a:r>
              <a:rPr lang="de-DE" dirty="0" err="1" smtClean="0"/>
              <a:t>checks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servers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clients</a:t>
            </a:r>
            <a:endParaRPr lang="de-DE" dirty="0" smtClean="0"/>
          </a:p>
          <a:p>
            <a:r>
              <a:rPr lang="de-DE" dirty="0" err="1" smtClean="0"/>
              <a:t>xmpp.net</a:t>
            </a:r>
            <a:endParaRPr lang="de-DE" dirty="0" smtClean="0"/>
          </a:p>
          <a:p>
            <a:r>
              <a:rPr lang="de-DE" dirty="0" err="1" smtClean="0"/>
              <a:t>sslscan</a:t>
            </a:r>
            <a:endParaRPr lang="de-DE" dirty="0" smtClean="0"/>
          </a:p>
          <a:p>
            <a:r>
              <a:rPr lang="de-DE" dirty="0" err="1" smtClean="0"/>
              <a:t>SSLyze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250089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openss</a:t>
            </a:r>
            <a:r>
              <a:rPr lang="de-DE" dirty="0" smtClean="0"/>
              <a:t> </a:t>
            </a:r>
            <a:r>
              <a:rPr lang="de-DE" dirty="0" err="1" smtClean="0"/>
              <a:t>s_client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3400" dirty="0"/>
              <a:t>openssl </a:t>
            </a:r>
            <a:r>
              <a:rPr lang="de-DE" sz="3400" dirty="0" err="1"/>
              <a:t>s_client</a:t>
            </a:r>
            <a:r>
              <a:rPr lang="de-DE" sz="3400" dirty="0"/>
              <a:t> -</a:t>
            </a:r>
            <a:r>
              <a:rPr lang="de-DE" sz="3400" dirty="0" err="1"/>
              <a:t>showcerts</a:t>
            </a:r>
            <a:r>
              <a:rPr lang="de-DE" sz="3400" dirty="0"/>
              <a:t> </a:t>
            </a:r>
            <a:r>
              <a:rPr lang="de-DE" sz="3400" dirty="0"/>
              <a:t>–</a:t>
            </a:r>
            <a:r>
              <a:rPr lang="de-DE" sz="3400" dirty="0" err="1"/>
              <a:t>connect</a:t>
            </a:r>
            <a:r>
              <a:rPr lang="de-DE" sz="3400" dirty="0"/>
              <a:t> git.bettercrypto.org:443</a:t>
            </a:r>
            <a:endParaRPr lang="de-DE" sz="3400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4597"/>
            <a:ext cx="13004800" cy="62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8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sslscan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49" y="2439326"/>
            <a:ext cx="5997736" cy="679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3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ssllabs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3932" r="-139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365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</a:t>
            </a:r>
            <a:r>
              <a:rPr lang="de-DE" dirty="0" err="1" smtClean="0"/>
              <a:t>sllabs</a:t>
            </a:r>
            <a:r>
              <a:rPr lang="de-DE" dirty="0" smtClean="0"/>
              <a:t> (2)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24" y="1817037"/>
            <a:ext cx="11388553" cy="76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7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Ssllabs</a:t>
            </a:r>
            <a:r>
              <a:rPr lang="de-DE" dirty="0" smtClean="0"/>
              <a:t> (3)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05" y="0"/>
            <a:ext cx="11931254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65" y="1063338"/>
            <a:ext cx="8093867" cy="645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14786"/>
      </p:ext>
    </p:extLst>
  </p:cSld>
  <p:clrMapOvr>
    <a:masterClrMapping/>
  </p:clrMapOvr>
  <p:transition xmlns:p14="http://schemas.microsoft.com/office/powerpoint/2010/main"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Ciphering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68104" y="2302967"/>
            <a:ext cx="12468558" cy="1309218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</a:t>
            </a:r>
            <a:r>
              <a:rPr lang="en-US" sz="3600" dirty="0" smtClean="0">
                <a:latin typeface="Andale Mono"/>
                <a:cs typeface="Andale Mono"/>
              </a:rPr>
              <a:t>really secret" \</a:t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57AB3358 -r E84A32A0 -e</a:t>
            </a:r>
          </a:p>
        </p:txBody>
      </p:sp>
      <p:pic>
        <p:nvPicPr>
          <p:cNvPr id="2" name="Picture 1" descr="Screen Shot 2014-05-27 at 06.46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75"/>
          <a:stretch/>
        </p:blipFill>
        <p:spPr>
          <a:xfrm>
            <a:off x="2325545" y="3866166"/>
            <a:ext cx="8598827" cy="550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41259"/>
      </p:ext>
    </p:extLst>
  </p:cSld>
  <p:clrMapOvr>
    <a:masterClrMapping/>
  </p:clrMapOvr>
  <p:transition xmlns:p14="http://schemas.microsoft.com/office/powerpoint/2010/main"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</a:t>
            </a:r>
            <a:r>
              <a:rPr lang="en-US" dirty="0" err="1" smtClean="0"/>
              <a:t>Unciphering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22400" y="2888329"/>
            <a:ext cx="10464800" cy="893175"/>
          </a:xfrm>
        </p:spPr>
        <p:txBody>
          <a:bodyPr/>
          <a:lstStyle/>
          <a:p>
            <a:r>
              <a:rPr lang="en-US" dirty="0" smtClean="0"/>
              <a:t>Let’s save the ciphered text to </a:t>
            </a:r>
            <a:r>
              <a:rPr lang="en-US" dirty="0" err="1" smtClean="0"/>
              <a:t>msg.asc</a:t>
            </a:r>
            <a:endParaRPr lang="en-US" dirty="0" smtClean="0"/>
          </a:p>
          <a:p>
            <a:r>
              <a:rPr lang="en-US" dirty="0" smtClean="0"/>
              <a:t>Then </a:t>
            </a:r>
            <a:r>
              <a:rPr lang="en-US" dirty="0" err="1" smtClean="0"/>
              <a:t>uncipher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268104" y="4010291"/>
            <a:ext cx="12468558" cy="1309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-d </a:t>
            </a:r>
            <a:r>
              <a:rPr lang="en-US" sz="3600" dirty="0" err="1">
                <a:latin typeface="Andale Mono"/>
                <a:cs typeface="Andale Mono"/>
              </a:rPr>
              <a:t>msg.asc</a:t>
            </a:r>
            <a:r>
              <a:rPr lang="en-US" sz="3600" dirty="0">
                <a:latin typeface="Andale Mono"/>
                <a:cs typeface="Andale Mono"/>
              </a:rPr>
              <a:t> </a:t>
            </a:r>
          </a:p>
        </p:txBody>
      </p:sp>
      <p:pic>
        <p:nvPicPr>
          <p:cNvPr id="6" name="Picture 5" descr="Screen Shot 2014-05-27 at 06.48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96" y="5030887"/>
            <a:ext cx="11816848" cy="245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14306"/>
      </p:ext>
    </p:extLst>
  </p:cSld>
  <p:clrMapOvr>
    <a:masterClrMapping/>
  </p:clrMapOvr>
  <p:transition xmlns:p14="http://schemas.microsoft.com/office/powerpoint/2010/main"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Signing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really secret" \ </a:t>
            </a:r>
            <a:r>
              <a:rPr lang="en-US" sz="3600" dirty="0" smtClean="0">
                <a:latin typeface="Andale Mono"/>
                <a:cs typeface="Andale Mono"/>
              </a:rPr>
              <a:t/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57AB3358 -r E84A32A0 -s</a:t>
            </a:r>
          </a:p>
        </p:txBody>
      </p:sp>
      <p:pic>
        <p:nvPicPr>
          <p:cNvPr id="4" name="Picture 3" descr="Screen Shot 2014-05-27 at 06.51.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54"/>
          <a:stretch/>
        </p:blipFill>
        <p:spPr>
          <a:xfrm>
            <a:off x="2596377" y="3994785"/>
            <a:ext cx="8113668" cy="57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21102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Caesar</a:t>
            </a:r>
            <a:endParaRPr sz="8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25785"/>
          </a:xfrm>
        </p:spPr>
        <p:txBody>
          <a:bodyPr/>
          <a:lstStyle/>
          <a:p>
            <a:r>
              <a:rPr lang="en-US" dirty="0" err="1" smtClean="0"/>
              <a:t>Vigenère</a:t>
            </a:r>
            <a:r>
              <a:rPr lang="en-US" dirty="0" smtClean="0"/>
              <a:t> Cipher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03" y="4253176"/>
            <a:ext cx="4870899" cy="48708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</a:t>
            </a:r>
            <a:r>
              <a:rPr lang="en-US" dirty="0" smtClean="0"/>
              <a:t>– Check Signature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--verify </a:t>
            </a:r>
            <a:r>
              <a:rPr lang="en-US" sz="3600" dirty="0" err="1">
                <a:latin typeface="Andale Mono"/>
                <a:cs typeface="Andale Mono"/>
              </a:rPr>
              <a:t>sig.asc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06.58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19" y="3303782"/>
            <a:ext cx="12657481" cy="23335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1199" y="5693894"/>
            <a:ext cx="10141649" cy="39190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Differents</a:t>
            </a:r>
            <a:r>
              <a:rPr lang="en-US" sz="4000" dirty="0" smtClean="0">
                <a:solidFill>
                  <a:srgbClr val="000000"/>
                </a:solidFill>
              </a:rPr>
              <a:t> way to sign / verify:</a:t>
            </a:r>
          </a:p>
          <a:p>
            <a:pPr algn="l" rtl="0" latinLnBrk="1" hangingPunct="0"/>
            <a:r>
              <a:rPr lang="en-US" sz="4000" dirty="0">
                <a:solidFill>
                  <a:srgbClr val="000000"/>
                </a:solidFill>
                <a:hlinkClick r:id="rId3"/>
              </a:rPr>
              <a:t>https://www.gnupg.org/gph/en/manual/x135.</a:t>
            </a:r>
            <a:r>
              <a:rPr lang="en-US" sz="4000" dirty="0" smtClean="0">
                <a:solidFill>
                  <a:srgbClr val="000000"/>
                </a:solidFill>
                <a:hlinkClick r:id="rId3"/>
              </a:rPr>
              <a:t>html</a:t>
            </a:r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r>
              <a:rPr lang="en-US" sz="4000" dirty="0" smtClean="0">
                <a:solidFill>
                  <a:srgbClr val="000000"/>
                </a:solidFill>
              </a:rPr>
              <a:t>Other techniques</a:t>
            </a:r>
          </a:p>
          <a:p>
            <a:pPr marL="571500" lvl="5" indent="-571500" algn="l" rtl="0" latinLnBrk="1" hangingPunct="0">
              <a:buFont typeface="Arial"/>
              <a:buChar char="•"/>
            </a:pPr>
            <a:r>
              <a:rPr lang="en-US" sz="4000" dirty="0" err="1" smtClean="0">
                <a:solidFill>
                  <a:srgbClr val="000000"/>
                </a:solidFill>
              </a:rPr>
              <a:t>Clearsigned</a:t>
            </a:r>
            <a:r>
              <a:rPr lang="en-US" sz="4000" dirty="0" smtClean="0">
                <a:solidFill>
                  <a:srgbClr val="000000"/>
                </a:solidFill>
              </a:rPr>
              <a:t> Documents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  <a:p>
            <a:pPr marL="571500" indent="-571500" algn="l" rtl="0" latinLnBrk="1" hangingPunct="0">
              <a:buFont typeface="Arial"/>
              <a:buChar char="•"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Detached Signatures</a:t>
            </a:r>
          </a:p>
        </p:txBody>
      </p:sp>
    </p:spTree>
    <p:extLst>
      <p:ext uri="{BB962C8B-B14F-4D97-AF65-F5344CB8AC3E}">
        <p14:creationId xmlns:p14="http://schemas.microsoft.com/office/powerpoint/2010/main" val="3179678050"/>
      </p:ext>
    </p:extLst>
  </p:cSld>
  <p:clrMapOvr>
    <a:masterClrMapping/>
  </p:clrMapOvr>
  <p:transition xmlns:p14="http://schemas.microsoft.com/office/powerpoint/2010/main"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5-27 at 18.04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1" y="0"/>
            <a:ext cx="6896100" cy="9613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23419" y="268110"/>
            <a:ext cx="7981381" cy="2438400"/>
          </a:xfrm>
        </p:spPr>
        <p:txBody>
          <a:bodyPr/>
          <a:lstStyle/>
          <a:p>
            <a:r>
              <a:rPr lang="en-US" dirty="0" smtClean="0"/>
              <a:t>GPG </a:t>
            </a:r>
            <a:br>
              <a:rPr lang="en-US" dirty="0" smtClean="0"/>
            </a:br>
            <a:r>
              <a:rPr lang="en-US" dirty="0" smtClean="0"/>
              <a:t>Key generation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5531406" y="2861720"/>
            <a:ext cx="7473394" cy="1111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--gen-key</a:t>
            </a:r>
          </a:p>
        </p:txBody>
      </p:sp>
      <p:sp>
        <p:nvSpPr>
          <p:cNvPr id="6" name="Shape 172"/>
          <p:cNvSpPr>
            <a:spLocks noGrp="1"/>
          </p:cNvSpPr>
          <p:nvPr>
            <p:ph type="body" idx="1"/>
          </p:nvPr>
        </p:nvSpPr>
        <p:spPr>
          <a:xfrm>
            <a:off x="7051400" y="3973395"/>
            <a:ext cx="5953399" cy="578020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Kind of Key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Keylenght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Expiration Period</a:t>
            </a:r>
          </a:p>
        </p:txBody>
      </p:sp>
    </p:spTree>
    <p:extLst>
      <p:ext uri="{BB962C8B-B14F-4D97-AF65-F5344CB8AC3E}">
        <p14:creationId xmlns:p14="http://schemas.microsoft.com/office/powerpoint/2010/main" val="1096317244"/>
      </p:ext>
    </p:extLst>
  </p:cSld>
  <p:clrMapOvr>
    <a:masterClrMapping/>
  </p:clrMapOvr>
  <p:transition xmlns:p14="http://schemas.microsoft.com/office/powerpoint/2010/main"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Key signing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nl-NL" sz="3600" dirty="0" err="1">
                <a:latin typeface="Andale Mono"/>
                <a:cs typeface="Andale Mono"/>
              </a:rPr>
              <a:t>gpg</a:t>
            </a:r>
            <a:r>
              <a:rPr lang="nl-NL" sz="3600" dirty="0">
                <a:latin typeface="Andale Mono"/>
                <a:cs typeface="Andale Mono"/>
              </a:rPr>
              <a:t> --</a:t>
            </a:r>
            <a:r>
              <a:rPr lang="nl-NL" sz="3600" dirty="0" err="1">
                <a:latin typeface="Andale Mono"/>
                <a:cs typeface="Andale Mono"/>
              </a:rPr>
              <a:t>sign-key</a:t>
            </a:r>
            <a:r>
              <a:rPr lang="nl-NL" sz="3600" dirty="0">
                <a:latin typeface="Andale Mono"/>
                <a:cs typeface="Andale Mono"/>
              </a:rPr>
              <a:t> -u E84A32A0 77659F3E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18.10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5" y="3383810"/>
            <a:ext cx="10485599" cy="58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50930"/>
      </p:ext>
    </p:extLst>
  </p:cSld>
  <p:clrMapOvr>
    <a:masterClrMapping/>
  </p:clrMapOvr>
  <p:transition xmlns:p14="http://schemas.microsoft.com/office/powerpoint/2010/main"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Let’s do it!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08" y="2943555"/>
            <a:ext cx="8128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2994" y="8225598"/>
            <a:ext cx="434303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Let’s do a key party!</a:t>
            </a:r>
          </a:p>
        </p:txBody>
      </p:sp>
    </p:spTree>
    <p:extLst>
      <p:ext uri="{BB962C8B-B14F-4D97-AF65-F5344CB8AC3E}">
        <p14:creationId xmlns:p14="http://schemas.microsoft.com/office/powerpoint/2010/main" val="3919190419"/>
      </p:ext>
    </p:extLst>
  </p:cSld>
  <p:clrMapOvr>
    <a:masterClrMapping/>
  </p:clrMapOvr>
  <p:transition xmlns:p14="http://schemas.microsoft.com/office/powerpoint/2010/main"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</a:t>
            </a:r>
            <a:r>
              <a:rPr lang="en-US" dirty="0" smtClean="0"/>
              <a:t>Sending key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nl-NL" sz="3600" dirty="0" err="1" smtClean="0">
                <a:latin typeface="Andale Mono"/>
                <a:cs typeface="Andale Mono"/>
              </a:rPr>
              <a:t>xxxx</a:t>
            </a:r>
            <a:endParaRPr lang="en-US" sz="36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530314717"/>
      </p:ext>
    </p:extLst>
  </p:cSld>
  <p:clrMapOvr>
    <a:masterClrMapping/>
  </p:clrMapOvr>
  <p:transition xmlns:p14="http://schemas.microsoft.com/office/powerpoint/2010/main"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GPG - Integration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Enigmail (Thunderbird)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GPGMail (Apple Mail)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Symantec PGP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85558420"/>
      </p:ext>
    </p:extLst>
  </p:cSld>
  <p:clrMapOvr>
    <a:masterClrMapping/>
  </p:clrMapOvr>
  <p:transition xmlns:p14="http://schemas.microsoft.com/office/powerpoint/2010/main"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Other nice user tools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TrueCrypt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KeePass</a:t>
            </a:r>
          </a:p>
        </p:txBody>
      </p:sp>
    </p:spTree>
    <p:extLst>
      <p:ext uri="{BB962C8B-B14F-4D97-AF65-F5344CB8AC3E}">
        <p14:creationId xmlns:p14="http://schemas.microsoft.com/office/powerpoint/2010/main" val="185644203"/>
      </p:ext>
    </p:extLst>
  </p:cSld>
  <p:clrMapOvr>
    <a:masterClrMapping/>
  </p:clrMapOvr>
  <p:transition xmlns:p14="http://schemas.microsoft.com/office/powerpoint/2010/main"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88" y="698609"/>
            <a:ext cx="9208972" cy="690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10968"/>
      </p:ext>
    </p:extLst>
  </p:cSld>
  <p:clrMapOvr>
    <a:masterClrMapping/>
  </p:clrMapOvr>
  <p:transition xmlns:p14="http://schemas.microsoft.com/office/powerpoint/2010/main"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Futur  / Idea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Configuration Generator (online)</a:t>
            </a:r>
          </a:p>
          <a:p>
            <a:pPr lvl="0">
              <a:defRPr sz="1800"/>
            </a:pPr>
            <a:r>
              <a:rPr sz="4200" dirty="0"/>
              <a:t>A friendly copy/paste version</a:t>
            </a:r>
          </a:p>
          <a:p>
            <a:pPr lvl="0">
              <a:defRPr sz="1800"/>
            </a:pPr>
            <a:r>
              <a:rPr sz="4200" dirty="0"/>
              <a:t>Other tools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Conclusion</a:t>
            </a:r>
          </a:p>
        </p:txBody>
      </p:sp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Mary Queen of Scots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5797868" y="2884475"/>
            <a:ext cx="7014673" cy="5554569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Trial </a:t>
            </a:r>
            <a:r>
              <a:rPr sz="4200" dirty="0"/>
              <a:t>against Queen Elizabeth</a:t>
            </a:r>
          </a:p>
          <a:p>
            <a:pPr lvl="1">
              <a:defRPr sz="1800"/>
            </a:pPr>
            <a:r>
              <a:rPr sz="4200" dirty="0"/>
              <a:t>Was executed after her code was broken (1587</a:t>
            </a:r>
            <a:r>
              <a:rPr sz="4200" dirty="0" smtClean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34" y="2884475"/>
            <a:ext cx="4602795" cy="53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60854"/>
      </p:ext>
    </p:extLst>
  </p:cSld>
  <p:clrMapOvr>
    <a:masterClrMapping/>
  </p:clrMapOvr>
  <p:transition xmlns:p14="http://schemas.microsoft.com/office/powerpoint/2010/main"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Thanks you!</a:t>
            </a:r>
            <a:endParaRPr sz="8400" dirty="0"/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1135161" y="2413000"/>
            <a:ext cx="10734477" cy="6426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BetterCrypto.org</a:t>
            </a:r>
          </a:p>
          <a:p>
            <a:pPr lvl="0">
              <a:defRPr sz="1800"/>
            </a:pPr>
            <a:r>
              <a:rPr sz="4200" dirty="0"/>
              <a:t>https://git.bettercrypto.org/ach-master.git</a:t>
            </a:r>
          </a:p>
          <a:p>
            <a:pPr lvl="0">
              <a:defRPr sz="1800"/>
            </a:pPr>
            <a:r>
              <a:rPr sz="4200" dirty="0"/>
              <a:t>http://lists.cert.at/cgi-bin/mailman/listinfo/ach</a:t>
            </a:r>
          </a:p>
          <a:p>
            <a:pPr marL="317500" lvl="0" indent="0">
              <a:buNone/>
              <a:defRPr sz="1800"/>
            </a:pPr>
            <a:endParaRPr sz="4200" dirty="0"/>
          </a:p>
          <a:p>
            <a:pPr lvl="0">
              <a:defRPr sz="1800"/>
            </a:pPr>
            <a:r>
              <a:rPr sz="4200" dirty="0"/>
              <a:t>Contact</a:t>
            </a:r>
          </a:p>
          <a:p>
            <a:pPr lvl="1">
              <a:defRPr sz="1800"/>
            </a:pPr>
            <a:r>
              <a:rPr sz="4200" u="sng" dirty="0">
                <a:hlinkClick r:id="rId2"/>
              </a:rPr>
              <a:t>aaron@XXX.org</a:t>
            </a:r>
            <a:r>
              <a:rPr sz="4200" dirty="0"/>
              <a:t> — [TWITTER]</a:t>
            </a:r>
          </a:p>
          <a:p>
            <a:pPr lvl="1">
              <a:defRPr sz="1800"/>
            </a:pPr>
            <a:r>
              <a:rPr sz="4200" u="sng" dirty="0">
                <a:hlinkClick r:id="rId3"/>
              </a:rPr>
              <a:t>david@autopsit.org</a:t>
            </a:r>
            <a:r>
              <a:rPr sz="4200" dirty="0"/>
              <a:t> — @ddurvaux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Enigma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030117" y="1815706"/>
            <a:ext cx="7807276" cy="982900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Secret </a:t>
            </a:r>
            <a:r>
              <a:rPr sz="4200" dirty="0"/>
              <a:t>in code </a:t>
            </a:r>
            <a:r>
              <a:rPr sz="4200" dirty="0" smtClean="0"/>
              <a:t>book</a:t>
            </a:r>
            <a:endParaRPr sz="4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56" y="2662353"/>
            <a:ext cx="10196730" cy="67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68751"/>
      </p:ext>
    </p:extLst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2051</TotalTime>
  <Words>1308</Words>
  <Application>Microsoft Macintosh PowerPoint</Application>
  <PresentationFormat>Custom</PresentationFormat>
  <Paragraphs>337</Paragraphs>
  <Slides>80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2" baseType="lpstr">
      <vt:lpstr>White</vt:lpstr>
      <vt:lpstr>Equation</vt:lpstr>
      <vt:lpstr>PowerPoint Presentation</vt:lpstr>
      <vt:lpstr>PowerPoint Presentation</vt:lpstr>
      <vt:lpstr>BetterCrypto⋅org</vt:lpstr>
      <vt:lpstr>Who</vt:lpstr>
      <vt:lpstr>Agenda</vt:lpstr>
      <vt:lpstr>Pieces of History</vt:lpstr>
      <vt:lpstr>Caesar</vt:lpstr>
      <vt:lpstr>Mary Queen of Scots</vt:lpstr>
      <vt:lpstr>Enigma</vt:lpstr>
      <vt:lpstr>BetterCrypto</vt:lpstr>
      <vt:lpstr>Why?</vt:lpstr>
      <vt:lpstr>The Idea</vt:lpstr>
      <vt:lpstr>That’s not…</vt:lpstr>
      <vt:lpstr>In short</vt:lpstr>
      <vt:lpstr>2 parts</vt:lpstr>
      <vt:lpstr>How to use?</vt:lpstr>
      <vt:lpstr>Crypto in a nutshell</vt:lpstr>
      <vt:lpstr>Goals</vt:lpstr>
      <vt:lpstr>Symetric Ciphering</vt:lpstr>
      <vt:lpstr>Asymetric Ciphering</vt:lpstr>
      <vt:lpstr>Signing</vt:lpstr>
      <vt:lpstr>The asymmetric magic</vt:lpstr>
      <vt:lpstr>Diffie-Helleman</vt:lpstr>
      <vt:lpstr>Ephemeral Diffie-Helleman</vt:lpstr>
      <vt:lpstr>Hashing</vt:lpstr>
      <vt:lpstr>ECC</vt:lpstr>
      <vt:lpstr>Some thoughts on ECC</vt:lpstr>
      <vt:lpstr>SSL</vt:lpstr>
      <vt:lpstr>Forward Secrecy-Motivation: </vt:lpstr>
      <vt:lpstr>Perfect Forward Secrecy</vt:lpstr>
      <vt:lpstr>Stream vs Block Cipher</vt:lpstr>
      <vt:lpstr>RNGs</vt:lpstr>
      <vt:lpstr>RNGs</vt:lpstr>
      <vt:lpstr>Some algorithms</vt:lpstr>
      <vt:lpstr>Some algorithms</vt:lpstr>
      <vt:lpstr>Algorithm vs Implementation!</vt:lpstr>
      <vt:lpstr>Heartbeat</vt:lpstr>
      <vt:lpstr>Cost of encryption</vt:lpstr>
      <vt:lpstr>Keylengths</vt:lpstr>
      <vt:lpstr>Keylengths</vt:lpstr>
      <vt:lpstr>PowerPoint Presentation</vt:lpstr>
      <vt:lpstr>BetterCrypto CipherSuite</vt:lpstr>
      <vt:lpstr>Some general thoughts on settings</vt:lpstr>
      <vt:lpstr>Cipher Suite A</vt:lpstr>
      <vt:lpstr>CiperSuite B</vt:lpstr>
      <vt:lpstr>Cipher Suite B</vt:lpstr>
      <vt:lpstr>Compatibility (B suite)</vt:lpstr>
      <vt:lpstr>Practical Settings</vt:lpstr>
      <vt:lpstr>Tools covered</vt:lpstr>
      <vt:lpstr>Tools covered</vt:lpstr>
      <vt:lpstr>Tools covered</vt:lpstr>
      <vt:lpstr>Tools covered</vt:lpstr>
      <vt:lpstr>Tools covered</vt:lpstr>
      <vt:lpstr>Tools covered</vt:lpstr>
      <vt:lpstr>Tools covered</vt:lpstr>
      <vt:lpstr>Mail Encryption</vt:lpstr>
      <vt:lpstr>Let’s have a look</vt:lpstr>
      <vt:lpstr>Apache</vt:lpstr>
      <vt:lpstr>Testing</vt:lpstr>
      <vt:lpstr>How to test? - Tools</vt:lpstr>
      <vt:lpstr>Tools: openss s_client</vt:lpstr>
      <vt:lpstr>Tools: sslscan</vt:lpstr>
      <vt:lpstr>Tools: ssllabs</vt:lpstr>
      <vt:lpstr>ssllabs (2)</vt:lpstr>
      <vt:lpstr>Ssllabs (3)</vt:lpstr>
      <vt:lpstr>Demo</vt:lpstr>
      <vt:lpstr>GPG - Ciphering</vt:lpstr>
      <vt:lpstr>GPG - Unciphering</vt:lpstr>
      <vt:lpstr>GPG - Signing</vt:lpstr>
      <vt:lpstr>GPG – Check Signature</vt:lpstr>
      <vt:lpstr>GPG  Key generation</vt:lpstr>
      <vt:lpstr>GPG – Key signing</vt:lpstr>
      <vt:lpstr>GPG – Let’s do it!</vt:lpstr>
      <vt:lpstr>GPG – Sending key</vt:lpstr>
      <vt:lpstr>GPG - Integration</vt:lpstr>
      <vt:lpstr>Other nice user tools</vt:lpstr>
      <vt:lpstr>Conclusion</vt:lpstr>
      <vt:lpstr>Futur  / Idea</vt:lpstr>
      <vt:lpstr>Conclusion</vt:lpstr>
      <vt:lpstr>Thanks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Durvaux</cp:lastModifiedBy>
  <cp:revision>67</cp:revision>
  <cp:lastPrinted>2014-05-27T16:22:36Z</cp:lastPrinted>
  <dcterms:modified xsi:type="dcterms:W3CDTF">2014-05-28T04:55:00Z</dcterms:modified>
</cp:coreProperties>
</file>